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Default Extension="jpeg" ContentType="image/jpeg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310" r:id="rId2"/>
    <p:sldId id="308" r:id="rId3"/>
    <p:sldId id="311" r:id="rId4"/>
    <p:sldId id="257" r:id="rId5"/>
    <p:sldId id="258" r:id="rId6"/>
    <p:sldId id="259" r:id="rId7"/>
    <p:sldId id="312" r:id="rId8"/>
    <p:sldId id="313" r:id="rId9"/>
    <p:sldId id="306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5" r:id="rId24"/>
    <p:sldId id="277" r:id="rId25"/>
    <p:sldId id="278" r:id="rId26"/>
    <p:sldId id="290" r:id="rId27"/>
    <p:sldId id="289" r:id="rId28"/>
    <p:sldId id="286" r:id="rId29"/>
    <p:sldId id="287" r:id="rId30"/>
    <p:sldId id="288" r:id="rId31"/>
    <p:sldId id="291" r:id="rId32"/>
    <p:sldId id="293" r:id="rId33"/>
    <p:sldId id="299" r:id="rId34"/>
    <p:sldId id="302" r:id="rId35"/>
    <p:sldId id="304" r:id="rId36"/>
    <p:sldId id="295" r:id="rId37"/>
    <p:sldId id="307" r:id="rId38"/>
    <p:sldId id="297" r:id="rId39"/>
    <p:sldId id="298" r:id="rId40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6327" autoAdjust="0"/>
    <p:restoredTop sz="94675" autoAdjust="0"/>
  </p:normalViewPr>
  <p:slideViewPr>
    <p:cSldViewPr>
      <p:cViewPr>
        <p:scale>
          <a:sx n="77" d="100"/>
          <a:sy n="77" d="100"/>
        </p:scale>
        <p:origin x="-1368" y="-8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E13356F-35B1-4C70-AF57-A598F4486353}" type="datetimeFigureOut">
              <a:rPr lang="pt-BR"/>
              <a:pPr>
                <a:defRPr/>
              </a:pPr>
              <a:t>22/06/2010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FC7E2884-7D8C-4E26-8B21-8FB8D2F85CB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4301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3FB445B-511F-4044-AC26-2B3CC208B195}" type="slidenum">
              <a:rPr lang="pt-BR" smtClean="0"/>
              <a:pPr/>
              <a:t>2</a:t>
            </a:fld>
            <a:endParaRPr lang="pt-BR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5222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0FDBBD6-A713-44F1-A39D-7F8438EB47BE}" type="slidenum">
              <a:rPr lang="pt-BR" smtClean="0"/>
              <a:pPr/>
              <a:t>14</a:t>
            </a:fld>
            <a:endParaRPr lang="pt-BR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532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A2B9B54-AD4E-4CCF-8391-AC3BA5011CF4}" type="slidenum">
              <a:rPr lang="pt-BR" smtClean="0"/>
              <a:pPr/>
              <a:t>15</a:t>
            </a:fld>
            <a:endParaRPr lang="pt-B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5427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6B9FB97-7555-4D09-A85E-DA4F6014331E}" type="slidenum">
              <a:rPr lang="pt-BR" smtClean="0"/>
              <a:pPr/>
              <a:t>16</a:t>
            </a:fld>
            <a:endParaRPr lang="pt-B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553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D8FD8D6-F8B8-43AC-8E6B-5772BD75E5F9}" type="slidenum">
              <a:rPr lang="pt-BR" smtClean="0"/>
              <a:pPr/>
              <a:t>17</a:t>
            </a:fld>
            <a:endParaRPr lang="pt-BR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5632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7248A7D-FAD7-45B4-994C-8B53C30ACEF2}" type="slidenum">
              <a:rPr lang="pt-BR" smtClean="0"/>
              <a:pPr/>
              <a:t>18</a:t>
            </a:fld>
            <a:endParaRPr lang="pt-BR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573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93258CA-A5A1-4D7C-9B22-4367024423DE}" type="slidenum">
              <a:rPr lang="pt-BR" smtClean="0"/>
              <a:pPr/>
              <a:t>19</a:t>
            </a:fld>
            <a:endParaRPr lang="pt-BR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583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5700458-4F6A-40B3-A586-F5C63C43CBEF}" type="slidenum">
              <a:rPr lang="pt-BR" smtClean="0"/>
              <a:pPr/>
              <a:t>20</a:t>
            </a:fld>
            <a:endParaRPr lang="pt-BR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593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8AFC2CC-0EEA-4935-B3A1-CC8EABBBCE83}" type="slidenum">
              <a:rPr lang="pt-BR" smtClean="0"/>
              <a:pPr/>
              <a:t>21</a:t>
            </a:fld>
            <a:endParaRPr lang="pt-BR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04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7901366-695B-486C-8AFF-01EC1F1DBF3E}" type="slidenum">
              <a:rPr lang="pt-BR" smtClean="0"/>
              <a:pPr/>
              <a:t>22</a:t>
            </a:fld>
            <a:endParaRPr lang="pt-BR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14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04A2F40-D84A-4C37-9924-61B52E0E4F55}" type="slidenum">
              <a:rPr lang="pt-BR" smtClean="0"/>
              <a:pPr/>
              <a:t>23</a:t>
            </a:fld>
            <a:endParaRPr lang="pt-BR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4403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CE512B9-A9EB-474B-B81E-F921763FD1F9}" type="slidenum">
              <a:rPr lang="pt-BR" smtClean="0"/>
              <a:pPr/>
              <a:t>4</a:t>
            </a:fld>
            <a:endParaRPr lang="pt-BR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246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6724E12-4522-49BF-8ECE-B6BB4094383D}" type="slidenum">
              <a:rPr lang="pt-BR" smtClean="0"/>
              <a:pPr/>
              <a:t>24</a:t>
            </a:fld>
            <a:endParaRPr lang="pt-BR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349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1B5850E-BC8E-4154-98E9-22D61144C485}" type="slidenum">
              <a:rPr lang="pt-BR" smtClean="0"/>
              <a:pPr/>
              <a:t>25</a:t>
            </a:fld>
            <a:endParaRPr lang="pt-BR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451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BE40D8F-2FB7-465F-B623-3F2087467AF0}" type="slidenum">
              <a:rPr lang="pt-BR" smtClean="0"/>
              <a:pPr/>
              <a:t>26</a:t>
            </a:fld>
            <a:endParaRPr lang="pt-BR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55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8FD83C5-A636-4ED3-AA37-126CE59EA1DC}" type="slidenum">
              <a:rPr lang="pt-BR" smtClean="0"/>
              <a:pPr/>
              <a:t>27</a:t>
            </a:fld>
            <a:endParaRPr lang="pt-BR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656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15634DE-ADB3-40B5-AF94-9DBF0373C16B}" type="slidenum">
              <a:rPr lang="pt-BR" smtClean="0"/>
              <a:pPr/>
              <a:t>28</a:t>
            </a:fld>
            <a:endParaRPr lang="pt-BR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75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245CB2F-8327-496F-9A94-8BE0A2C8F3DA}" type="slidenum">
              <a:rPr lang="pt-BR" smtClean="0"/>
              <a:pPr/>
              <a:t>29</a:t>
            </a:fld>
            <a:endParaRPr lang="pt-BR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861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F634A19-289E-422B-B683-FCAFFA49A119}" type="slidenum">
              <a:rPr lang="pt-BR" smtClean="0"/>
              <a:pPr/>
              <a:t>30</a:t>
            </a:fld>
            <a:endParaRPr lang="pt-BR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6963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2B8C638-2093-40E6-9DF7-6EBB19FF40F3}" type="slidenum">
              <a:rPr lang="pt-BR" smtClean="0"/>
              <a:pPr/>
              <a:t>31</a:t>
            </a:fld>
            <a:endParaRPr lang="pt-BR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7066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4F0F7A7-0E56-48C4-9D67-27D59DFDDB2F}" type="slidenum">
              <a:rPr lang="pt-BR" smtClean="0"/>
              <a:pPr/>
              <a:t>32</a:t>
            </a:fld>
            <a:endParaRPr lang="pt-BR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7168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FCE3802-9B67-418E-8CF8-A6DEDA36E867}" type="slidenum">
              <a:rPr lang="pt-BR" smtClean="0"/>
              <a:pPr/>
              <a:t>33</a:t>
            </a:fld>
            <a:endParaRPr lang="pt-BR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4506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704EC44-BD2D-4E65-8937-E56C6B6F16AB}" type="slidenum">
              <a:rPr lang="pt-BR" smtClean="0"/>
              <a:pPr/>
              <a:t>5</a:t>
            </a:fld>
            <a:endParaRPr lang="pt-BR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7270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C005098-DA42-40F0-95DA-09BC2834A54C}" type="slidenum">
              <a:rPr lang="pt-BR" smtClean="0"/>
              <a:pPr/>
              <a:t>34</a:t>
            </a:fld>
            <a:endParaRPr lang="pt-BR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7373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5317B65-8592-40FD-A6F5-425C4F6AE25E}" type="slidenum">
              <a:rPr lang="pt-BR" smtClean="0"/>
              <a:pPr/>
              <a:t>35</a:t>
            </a:fld>
            <a:endParaRPr lang="pt-BR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7475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E18115A-75FF-4293-B725-08E6755BC581}" type="slidenum">
              <a:rPr lang="pt-BR" smtClean="0"/>
              <a:pPr/>
              <a:t>36</a:t>
            </a:fld>
            <a:endParaRPr lang="pt-BR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7578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7A33EBE-CA52-4129-9188-F05D341AA76E}" type="slidenum">
              <a:rPr lang="pt-BR" smtClean="0"/>
              <a:pPr/>
              <a:t>37</a:t>
            </a:fld>
            <a:endParaRPr lang="pt-BR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7680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ED90CAC-8908-492F-9F58-F7D21A596ACF}" type="slidenum">
              <a:rPr lang="pt-BR" smtClean="0"/>
              <a:pPr/>
              <a:t>38</a:t>
            </a:fld>
            <a:endParaRPr lang="pt-BR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7782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27C9049-2DE2-4E9E-B821-AC9ADB7E3E7A}" type="slidenum">
              <a:rPr lang="pt-BR" smtClean="0"/>
              <a:pPr/>
              <a:t>39</a:t>
            </a:fld>
            <a:endParaRPr lang="pt-B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4608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2CDF0E3-D9BF-47AF-A379-92E3E652CBE1}" type="slidenum">
              <a:rPr lang="pt-BR" smtClean="0"/>
              <a:pPr/>
              <a:t>6</a:t>
            </a:fld>
            <a:endParaRPr lang="pt-B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4710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D0914F0-3162-4E75-88D3-66BB4A49D62A}" type="slidenum">
              <a:rPr lang="pt-BR" smtClean="0"/>
              <a:pPr/>
              <a:t>9</a:t>
            </a:fld>
            <a:endParaRPr lang="pt-BR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4813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8CC6431-A18D-4C6D-94C7-F8886894C791}" type="slidenum">
              <a:rPr lang="pt-BR" smtClean="0"/>
              <a:pPr/>
              <a:t>10</a:t>
            </a:fld>
            <a:endParaRPr lang="pt-BR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4915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A6F9764-4D80-4DFD-A734-224994EDCCB0}" type="slidenum">
              <a:rPr lang="pt-BR" smtClean="0"/>
              <a:pPr/>
              <a:t>11</a:t>
            </a:fld>
            <a:endParaRPr lang="pt-B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5018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379A815-6986-4EDC-8DCA-8FF08C785AD2}" type="slidenum">
              <a:rPr lang="pt-BR" smtClean="0"/>
              <a:pPr/>
              <a:t>12</a:t>
            </a:fld>
            <a:endParaRPr lang="pt-BR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smtClean="0"/>
          </a:p>
        </p:txBody>
      </p:sp>
      <p:sp>
        <p:nvSpPr>
          <p:cNvPr id="5120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1DADDB9-FF7D-4077-9C3E-979D2BF0A1A6}" type="slidenum">
              <a:rPr lang="pt-BR" smtClean="0"/>
              <a:pPr/>
              <a:t>13</a:t>
            </a:fld>
            <a:endParaRPr lang="pt-BR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3BE21-85F8-4BBB-8B6D-9AE53365678B}" type="datetimeFigureOut">
              <a:rPr lang="pt-BR"/>
              <a:pPr>
                <a:defRPr/>
              </a:pPr>
              <a:t>22/06/2010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FD3B8-3255-4416-8399-64143009A34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D4DB4-326D-4635-AA58-F5910E4B5D7D}" type="datetimeFigureOut">
              <a:rPr lang="pt-BR"/>
              <a:pPr>
                <a:defRPr/>
              </a:pPr>
              <a:t>22/06/2010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3D4EA2-56F6-4308-BE32-243366197C2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53AE9-F17A-4869-9E85-33F037DD6E42}" type="datetimeFigureOut">
              <a:rPr lang="pt-BR"/>
              <a:pPr>
                <a:defRPr/>
              </a:pPr>
              <a:t>22/06/2010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7F53DD-BCEC-444B-B210-C7D21EC6BF6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3C4739-938C-4F0C-8FD6-AC5004D7AD9A}" type="datetimeFigureOut">
              <a:rPr lang="pt-BR"/>
              <a:pPr>
                <a:defRPr/>
              </a:pPr>
              <a:t>22/06/2010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F52A1-BAEC-496B-9967-04080618D7B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45B45-D454-4461-9A20-49E31C1D5FD7}" type="datetimeFigureOut">
              <a:rPr lang="pt-BR"/>
              <a:pPr>
                <a:defRPr/>
              </a:pPr>
              <a:t>22/06/2010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334363-1E47-4F32-B1F4-8AF821A7D9A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1778C8-7DA3-4C54-9263-B7E5237CE947}" type="datetimeFigureOut">
              <a:rPr lang="pt-BR"/>
              <a:pPr>
                <a:defRPr/>
              </a:pPr>
              <a:t>22/06/2010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890C94-EAA7-44A5-BF0A-2E3D5D8039D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1C427-B429-44D4-ADBD-25030841982C}" type="datetimeFigureOut">
              <a:rPr lang="pt-BR"/>
              <a:pPr>
                <a:defRPr/>
              </a:pPr>
              <a:t>22/06/2010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83A3E0-601F-4F61-8C6E-DCE0000F2A9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8B4822-9AF7-4FD7-8C3B-2927EE6C8F54}" type="datetimeFigureOut">
              <a:rPr lang="pt-BR"/>
              <a:pPr>
                <a:defRPr/>
              </a:pPr>
              <a:t>22/06/2010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0C33B-0036-4F4A-AB8F-72992ACE241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41E4C-7687-4C7B-8FEC-B774CBFAE33E}" type="datetimeFigureOut">
              <a:rPr lang="pt-BR"/>
              <a:pPr>
                <a:defRPr/>
              </a:pPr>
              <a:t>22/06/2010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85FAF-7206-45C0-85C3-E138992E361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6D059-9B6A-4A88-8A5C-B7AB596CF113}" type="datetimeFigureOut">
              <a:rPr lang="pt-BR"/>
              <a:pPr>
                <a:defRPr/>
              </a:pPr>
              <a:t>22/06/2010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3C686-0CCA-4315-A48E-4D1F5611F6F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14910-38AC-473B-BF03-5D4D177824CE}" type="datetimeFigureOut">
              <a:rPr lang="pt-BR"/>
              <a:pPr>
                <a:defRPr/>
              </a:pPr>
              <a:t>22/06/2010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5BB376-7EE3-4930-BFEC-26CBAEAA7BA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A74CD82-216F-4C11-904F-B261CAEC9425}" type="datetimeFigureOut">
              <a:rPr lang="pt-BR"/>
              <a:pPr>
                <a:defRPr/>
              </a:pPr>
              <a:t>22/06/2010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2E55565-B5BF-4167-BB48-8F8A4D433F9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785938" y="2513013"/>
            <a:ext cx="4929187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just">
              <a:buFont typeface="Wingdings" pitchFamily="2" charset="2"/>
              <a:buChar char="ü"/>
              <a:defRPr/>
            </a:pPr>
            <a:r>
              <a:rPr lang="pt-BR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Reunião de </a:t>
            </a:r>
            <a:r>
              <a:rPr lang="pt-BR" sz="24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kick-off</a:t>
            </a:r>
            <a:r>
              <a:rPr lang="pt-BR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457200" indent="-457200" algn="just">
              <a:buFont typeface="Wingdings" pitchFamily="2" charset="2"/>
              <a:buChar char="ü"/>
              <a:defRPr/>
            </a:pPr>
            <a:endParaRPr lang="pt-BR" sz="2400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Wingdings" pitchFamily="2" charset="2"/>
              <a:buChar char="ü"/>
              <a:defRPr/>
            </a:pPr>
            <a:r>
              <a:rPr lang="pt-BR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Testes OTDR e Power-meter</a:t>
            </a:r>
          </a:p>
          <a:p>
            <a:pPr marL="457200" indent="-457200" algn="just">
              <a:buFont typeface="Wingdings" pitchFamily="2" charset="2"/>
              <a:buChar char="ü"/>
              <a:defRPr/>
            </a:pPr>
            <a:endParaRPr lang="pt-BR" sz="2400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Wingdings" pitchFamily="2" charset="2"/>
              <a:buChar char="ü"/>
              <a:defRPr/>
            </a:pPr>
            <a:r>
              <a:rPr lang="pt-BR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Inspeção em campo</a:t>
            </a:r>
          </a:p>
          <a:p>
            <a:pPr marL="457200" indent="-457200" algn="just">
              <a:buFont typeface="Wingdings" pitchFamily="2" charset="2"/>
              <a:buChar char="ü"/>
              <a:defRPr/>
            </a:pPr>
            <a:endParaRPr lang="pt-BR" sz="2400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Wingdings" pitchFamily="2" charset="2"/>
              <a:buChar char="ü"/>
              <a:defRPr/>
            </a:pPr>
            <a:r>
              <a:rPr lang="pt-BR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Análise dos testes  ópticos</a:t>
            </a:r>
          </a:p>
          <a:p>
            <a:pPr marL="457200" indent="-457200" algn="just">
              <a:buFont typeface="Wingdings" pitchFamily="2" charset="2"/>
              <a:buChar char="ü"/>
              <a:defRPr/>
            </a:pPr>
            <a:endParaRPr lang="pt-BR" sz="2400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Wingdings" pitchFamily="2" charset="2"/>
              <a:buChar char="ü"/>
              <a:defRPr/>
            </a:pPr>
            <a:r>
              <a:rPr lang="pt-BR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Relatório Final</a:t>
            </a:r>
          </a:p>
        </p:txBody>
      </p:sp>
      <p:sp>
        <p:nvSpPr>
          <p:cNvPr id="2051" name="Retângulo 4"/>
          <p:cNvSpPr>
            <a:spLocks noChangeArrowheads="1"/>
          </p:cNvSpPr>
          <p:nvPr/>
        </p:nvSpPr>
        <p:spPr bwMode="auto">
          <a:xfrm>
            <a:off x="3003550" y="1549400"/>
            <a:ext cx="27828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just"/>
            <a:r>
              <a:rPr lang="pt-BR" sz="2000" b="1">
                <a:cs typeface="Times New Roman" pitchFamily="18" charset="0"/>
              </a:rPr>
              <a:t>Metodologia Adotada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071563" y="214313"/>
            <a:ext cx="6858000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0" anchor="ctr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chemeClr val="tx2"/>
                </a:solidFill>
                <a:cs typeface="Times New Roman" pitchFamily="18" charset="0"/>
              </a:rPr>
              <a:t>Auditoria Técnica Rede Metrovix</a:t>
            </a:r>
          </a:p>
          <a:p>
            <a:pPr algn="ctr">
              <a:defRPr/>
            </a:pPr>
            <a:r>
              <a:rPr lang="pt-BR" sz="2000" b="1" dirty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Período: 4 a 7 de Maio 2010</a:t>
            </a:r>
            <a:endParaRPr lang="pt-B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00063" y="2916238"/>
            <a:ext cx="80724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pt-B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Confirmar medições com Power-meter</a:t>
            </a:r>
            <a:endParaRPr lang="pt-BR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267" name="Rectangle 1"/>
          <p:cNvSpPr>
            <a:spLocks noChangeArrowheads="1"/>
          </p:cNvSpPr>
          <p:nvPr/>
        </p:nvSpPr>
        <p:spPr bwMode="auto">
          <a:xfrm>
            <a:off x="500063" y="1916113"/>
            <a:ext cx="80724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pt-BR" sz="2800"/>
              <a:t>Advertência sobre os testes realizados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500063" y="4059238"/>
            <a:ext cx="80724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pt-B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Complementar medições com OTDR</a:t>
            </a:r>
            <a:endParaRPr lang="pt-BR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071563" y="214313"/>
            <a:ext cx="6858000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0" anchor="ctr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chemeClr val="tx2"/>
                </a:solidFill>
                <a:cs typeface="Times New Roman" pitchFamily="18" charset="0"/>
              </a:rPr>
              <a:t>Auditoria Técnica Rede Metrovix</a:t>
            </a:r>
          </a:p>
          <a:p>
            <a:pPr algn="ctr">
              <a:defRPr/>
            </a:pPr>
            <a:r>
              <a:rPr lang="pt-BR" sz="2000" b="1" dirty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Período: 4 a 7 de Maio 2010</a:t>
            </a:r>
            <a:endParaRPr lang="pt-B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143003" y="2636838"/>
            <a:ext cx="6858021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pt-BR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Maioria das irregularidades:</a:t>
            </a:r>
          </a:p>
          <a:p>
            <a:pPr>
              <a:defRPr/>
            </a:pPr>
            <a:r>
              <a:rPr lang="pt-BR" sz="32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Falta de manutenção preventiva</a:t>
            </a:r>
            <a:endParaRPr lang="pt-BR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143003" y="3874851"/>
            <a:ext cx="7286649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pt-BR" sz="3200" b="1" dirty="0">
                <a:cs typeface="Times New Roman" pitchFamily="18" charset="0"/>
              </a:rPr>
              <a:t>Por falta de assistência técnica não foi possível conferir alguns itens que implicavam na abertura de caixas de emenda e de caixas subterrâneas</a:t>
            </a:r>
            <a:endParaRPr lang="pt-BR" sz="3200" b="1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071563" y="214313"/>
            <a:ext cx="6858000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0" anchor="ctr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chemeClr val="tx2"/>
                </a:solidFill>
                <a:cs typeface="Times New Roman" pitchFamily="18" charset="0"/>
              </a:rPr>
              <a:t>Auditoria Técnica Rede Metrovix</a:t>
            </a:r>
          </a:p>
          <a:p>
            <a:pPr algn="ctr">
              <a:defRPr/>
            </a:pPr>
            <a:r>
              <a:rPr lang="pt-BR" sz="2000" b="1" dirty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Período: 4 a 7 de Maio 2010</a:t>
            </a:r>
            <a:endParaRPr lang="pt-B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293" name="Rectangle 1"/>
          <p:cNvSpPr>
            <a:spLocks noChangeArrowheads="1"/>
          </p:cNvSpPr>
          <p:nvPr/>
        </p:nvSpPr>
        <p:spPr bwMode="auto">
          <a:xfrm>
            <a:off x="1357313" y="1916113"/>
            <a:ext cx="46434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pt-BR" sz="2800"/>
              <a:t>Inspeções em campo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ChangeArrowheads="1"/>
          </p:cNvSpPr>
          <p:nvPr/>
        </p:nvSpPr>
        <p:spPr bwMode="auto">
          <a:xfrm>
            <a:off x="1143003" y="1487506"/>
            <a:ext cx="592932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pt-BR" sz="2800" b="1" dirty="0">
                <a:cs typeface="Times New Roman" pitchFamily="18" charset="0"/>
              </a:rPr>
              <a:t>Itens não vistoriados por falta de assistência técnica</a:t>
            </a:r>
            <a:endParaRPr lang="pt-BR" sz="1400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000128" y="2655906"/>
            <a:ext cx="721521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342900" indent="-342900" eaLnBrk="0" hangingPunct="0">
              <a:buFont typeface="+mj-lt"/>
              <a:buAutoNum type="arabicPeriod"/>
              <a:defRPr/>
            </a:pPr>
            <a:r>
              <a:rPr lang="pt-BR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Limpeza de caixas subterrâneas</a:t>
            </a:r>
          </a:p>
          <a:p>
            <a:pPr marL="342900" indent="-342900" eaLnBrk="0" hangingPunct="0">
              <a:buFont typeface="+mj-lt"/>
              <a:buAutoNum type="arabicPeriod"/>
              <a:defRPr/>
            </a:pPr>
            <a:r>
              <a:rPr lang="pt-BR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Tamponamento de dutos e de sub-dutos</a:t>
            </a:r>
          </a:p>
          <a:p>
            <a:pPr marL="342900" indent="-342900" eaLnBrk="0" hangingPunct="0">
              <a:buFont typeface="+mj-lt"/>
              <a:buAutoNum type="arabicPeriod"/>
              <a:defRPr/>
            </a:pPr>
            <a:r>
              <a:rPr lang="pt-BR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Drenagem de caixas subterrâneas</a:t>
            </a:r>
          </a:p>
          <a:p>
            <a:pPr marL="342900" indent="-342900" eaLnBrk="0" hangingPunct="0">
              <a:buFont typeface="+mj-lt"/>
              <a:buAutoNum type="arabicPeriod"/>
              <a:defRPr/>
            </a:pPr>
            <a:r>
              <a:rPr lang="pt-BR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Acomodação de sobras técnicas em caixas subterrâneas</a:t>
            </a:r>
          </a:p>
          <a:p>
            <a:pPr marL="342900" indent="-342900" eaLnBrk="0" hangingPunct="0">
              <a:buFont typeface="+mj-lt"/>
              <a:buAutoNum type="arabicPeriod"/>
              <a:defRPr/>
            </a:pPr>
            <a:r>
              <a:rPr lang="pt-BR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Posicionamento e fixação de caixas de emenda em </a:t>
            </a:r>
            <a:r>
              <a:rPr lang="pt-BR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caixas subterrâneas </a:t>
            </a:r>
            <a:endParaRPr lang="pt-BR" sz="2400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eaLnBrk="0" hangingPunct="0">
              <a:buFont typeface="+mj-lt"/>
              <a:buAutoNum type="arabicPeriod"/>
              <a:defRPr/>
            </a:pPr>
            <a:r>
              <a:rPr lang="pt-BR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Etiquetas </a:t>
            </a:r>
            <a:r>
              <a:rPr lang="pt-BR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de identificação em caixas de emenda subterrâneas</a:t>
            </a:r>
            <a:endParaRPr lang="pt-BR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071563" y="214313"/>
            <a:ext cx="6858000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0" anchor="ctr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chemeClr val="tx2"/>
                </a:solidFill>
                <a:cs typeface="Times New Roman" pitchFamily="18" charset="0"/>
              </a:rPr>
              <a:t>Auditoria Técnica Rede Metrovix</a:t>
            </a:r>
          </a:p>
          <a:p>
            <a:pPr algn="ctr">
              <a:defRPr/>
            </a:pPr>
            <a:r>
              <a:rPr lang="pt-BR" sz="2000" b="1" dirty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Período: 4 a 7 de Maio 2010</a:t>
            </a:r>
            <a:endParaRPr lang="pt-B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71438" y="857250"/>
          <a:ext cx="9072595" cy="5072096"/>
        </p:xfrm>
        <a:graphic>
          <a:graphicData uri="http://schemas.openxmlformats.org/drawingml/2006/table">
            <a:tbl>
              <a:tblPr/>
              <a:tblGrid>
                <a:gridCol w="798698"/>
                <a:gridCol w="2031640"/>
                <a:gridCol w="1015821"/>
                <a:gridCol w="1015821"/>
                <a:gridCol w="1015821"/>
                <a:gridCol w="3194794"/>
              </a:tblGrid>
              <a:tr h="654027">
                <a:tc gridSpan="6"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2. Cordoalhas e ferragens para cabos aéreos espinados.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69096">
                <a:tc gridSpan="6"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LOCALIDADE: Vitória – ES</a:t>
                      </a:r>
                      <a:endParaRPr kumimoji="0" lang="pt-B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938191"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Item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Descrição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Conforme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Não Conforme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Não Aplicável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36550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Observação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07287"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2.1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Estado de conservação de braçadeiras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8191"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2.2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Pontos de terminação e ancoragem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5304"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2.3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Catenárias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214313" y="214313"/>
          <a:ext cx="8715434" cy="6357982"/>
        </p:xfrm>
        <a:graphic>
          <a:graphicData uri="http://schemas.openxmlformats.org/drawingml/2006/table">
            <a:tbl>
              <a:tblPr/>
              <a:tblGrid>
                <a:gridCol w="831707"/>
                <a:gridCol w="2125906"/>
                <a:gridCol w="1061009"/>
                <a:gridCol w="1061009"/>
                <a:gridCol w="1062952"/>
                <a:gridCol w="2572851"/>
              </a:tblGrid>
              <a:tr h="399041">
                <a:tc gridSpan="6"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 Cabos ópticos aéreos espinados ou auto-sustentados</a:t>
                      </a:r>
                    </a:p>
                  </a:txBody>
                  <a:tcPr marL="44080" marR="440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288537">
                <a:tc gridSpan="6"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LOCALIDADE: Vitória – ES</a:t>
                      </a:r>
                      <a:endParaRPr kumimoji="0" lang="pt-B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080" marR="440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577073"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Item</a:t>
                      </a:r>
                    </a:p>
                  </a:txBody>
                  <a:tcPr marL="44080" marR="440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Descrição</a:t>
                      </a:r>
                    </a:p>
                  </a:txBody>
                  <a:tcPr marL="44080" marR="440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Conforme</a:t>
                      </a:r>
                    </a:p>
                  </a:txBody>
                  <a:tcPr marL="44080" marR="440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Não Conforme</a:t>
                      </a:r>
                    </a:p>
                  </a:txBody>
                  <a:tcPr marL="44080" marR="440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Não Aplicável</a:t>
                      </a:r>
                    </a:p>
                  </a:txBody>
                  <a:tcPr marL="44080" marR="440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71500" algn="l"/>
                        </a:tabLst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Observação</a:t>
                      </a:r>
                    </a:p>
                  </a:txBody>
                  <a:tcPr marL="44080" marR="440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5180"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3.1</a:t>
                      </a:r>
                    </a:p>
                  </a:txBody>
                  <a:tcPr marL="44080" marR="440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Ajuste do espinamento</a:t>
                      </a:r>
                    </a:p>
                  </a:txBody>
                  <a:tcPr marL="44080" marR="440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</a:p>
                  </a:txBody>
                  <a:tcPr marL="44080" marR="440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080" marR="440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080" marR="440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080" marR="440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6916"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3.2</a:t>
                      </a:r>
                    </a:p>
                  </a:txBody>
                  <a:tcPr marL="44080" marR="440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Amarrações e acabamento terminações</a:t>
                      </a:r>
                    </a:p>
                  </a:txBody>
                  <a:tcPr marL="44080" marR="440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</a:p>
                  </a:txBody>
                  <a:tcPr marL="44080" marR="440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080" marR="440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080" marR="440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080" marR="440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6997"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3.3</a:t>
                      </a:r>
                    </a:p>
                  </a:txBody>
                  <a:tcPr marL="44080" marR="440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Dispositivos de ancoragem de cabos auto-sustentados</a:t>
                      </a:r>
                    </a:p>
                  </a:txBody>
                  <a:tcPr marL="44080" marR="440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</a:p>
                  </a:txBody>
                  <a:tcPr marL="44080" marR="440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080" marR="440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080" marR="440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080" marR="440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3256"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3.4</a:t>
                      </a:r>
                    </a:p>
                  </a:txBody>
                  <a:tcPr marL="44080" marR="440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Dispositivos de sustentação de cabos auto-sustentados</a:t>
                      </a:r>
                    </a:p>
                  </a:txBody>
                  <a:tcPr marL="44080" marR="440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</a:p>
                  </a:txBody>
                  <a:tcPr marL="44080" marR="440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080" marR="440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080" marR="440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080" marR="440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6248"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3.5</a:t>
                      </a:r>
                    </a:p>
                  </a:txBody>
                  <a:tcPr marL="44080" marR="440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Afastamento de condutores elétricos</a:t>
                      </a:r>
                    </a:p>
                  </a:txBody>
                  <a:tcPr marL="44080" marR="440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080" marR="440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</a:p>
                  </a:txBody>
                  <a:tcPr marL="44080" marR="440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080" marR="440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Não conforme em alguns pontos. (Vide Fotos)</a:t>
                      </a:r>
                    </a:p>
                  </a:txBody>
                  <a:tcPr marL="44080" marR="440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2050"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3.6</a:t>
                      </a:r>
                    </a:p>
                  </a:txBody>
                  <a:tcPr marL="44080" marR="440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Etiquetamento de cabos</a:t>
                      </a:r>
                    </a:p>
                  </a:txBody>
                  <a:tcPr marL="44080" marR="440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080" marR="440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</a:p>
                  </a:txBody>
                  <a:tcPr marL="44080" marR="440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080" marR="440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Faltam etiquetas em muitos locais. Etiquetas fora do padrão</a:t>
                      </a:r>
                    </a:p>
                  </a:txBody>
                  <a:tcPr marL="44080" marR="440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42684"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3.7</a:t>
                      </a:r>
                    </a:p>
                  </a:txBody>
                  <a:tcPr marL="44080" marR="440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Sobras técnicas</a:t>
                      </a:r>
                    </a:p>
                  </a:txBody>
                  <a:tcPr marL="44080" marR="440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</a:p>
                  </a:txBody>
                  <a:tcPr marL="44080" marR="440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080" marR="440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080" marR="440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34925" marR="0" lvl="0" indent="0" algn="just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Suportes estão sendo utilizados por cabos de terceiros. Folha de cadastro 50/72, poste 8 e folha de cadastro 11/72, cx emenda 16. (Vide fotos</a:t>
                      </a: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)</a:t>
                      </a:r>
                    </a:p>
                  </a:txBody>
                  <a:tcPr marL="44080" marR="4408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142875" y="666750"/>
          <a:ext cx="8858311" cy="5262589"/>
        </p:xfrm>
        <a:graphic>
          <a:graphicData uri="http://schemas.openxmlformats.org/drawingml/2006/table">
            <a:tbl>
              <a:tblPr/>
              <a:tblGrid>
                <a:gridCol w="778648"/>
                <a:gridCol w="1985648"/>
                <a:gridCol w="991871"/>
                <a:gridCol w="991873"/>
                <a:gridCol w="991871"/>
                <a:gridCol w="3118400"/>
              </a:tblGrid>
              <a:tr h="477594">
                <a:tc gridSpan="6"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 Rede subterrânea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77594">
                <a:tc gridSpan="6"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LOCALIDADE: Vitória – ES</a:t>
                      </a:r>
                      <a:endParaRPr kumimoji="0" 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957452"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Item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Descrição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Conforme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Não Conforme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Não Aplicável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38150" algn="l"/>
                        </a:tabLst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Observação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7452"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4.1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Acomodação de sobras técnicas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Não houve vistoria, por falta de assistência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35045"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4.2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Posicionamento e fixação de caixas de emenda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Não houve vistoria, por falta de assistência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7452"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4.3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Etiquetas de identificação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Não houve vistoria, por falta de assistência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142875" y="642938"/>
          <a:ext cx="8858279" cy="5286410"/>
        </p:xfrm>
        <a:graphic>
          <a:graphicData uri="http://schemas.openxmlformats.org/drawingml/2006/table">
            <a:tbl>
              <a:tblPr/>
              <a:tblGrid>
                <a:gridCol w="848919"/>
                <a:gridCol w="2157360"/>
                <a:gridCol w="1079603"/>
                <a:gridCol w="1074066"/>
                <a:gridCol w="1079602"/>
                <a:gridCol w="2618729"/>
              </a:tblGrid>
              <a:tr h="650358">
                <a:tc gridSpan="6"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5 - Caixas de emenda</a:t>
                      </a:r>
                    </a:p>
                  </a:txBody>
                  <a:tcPr marL="44054" marR="440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63606">
                <a:tc gridSpan="6"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LOCALIDADE: Vitória - ES </a:t>
                      </a: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054" marR="440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927210"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Item</a:t>
                      </a:r>
                    </a:p>
                  </a:txBody>
                  <a:tcPr marL="44054" marR="440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Descrição</a:t>
                      </a:r>
                    </a:p>
                  </a:txBody>
                  <a:tcPr marL="44054" marR="440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Conforme</a:t>
                      </a:r>
                    </a:p>
                  </a:txBody>
                  <a:tcPr marL="44054" marR="440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Não Conforme</a:t>
                      </a:r>
                    </a:p>
                  </a:txBody>
                  <a:tcPr marL="44054" marR="440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Não Aplicável</a:t>
                      </a:r>
                    </a:p>
                  </a:txBody>
                  <a:tcPr marL="44054" marR="440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00050" algn="l"/>
                        </a:tabLst>
                      </a:pPr>
                      <a:endParaRPr kumimoji="0" lang="pt-B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400050" algn="l"/>
                        </a:tabLst>
                      </a:pPr>
                      <a:r>
                        <a:rPr kumimoji="0" lang="pt-B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Observação</a:t>
                      </a:r>
                    </a:p>
                  </a:txBody>
                  <a:tcPr marL="44054" marR="440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90816"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5.1</a:t>
                      </a:r>
                    </a:p>
                  </a:txBody>
                  <a:tcPr marL="44054" marR="440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Fixação de caixas</a:t>
                      </a:r>
                    </a:p>
                  </a:txBody>
                  <a:tcPr marL="44054" marR="440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054" marR="440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</a:p>
                  </a:txBody>
                  <a:tcPr marL="44054" marR="440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054" marR="440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34925" marR="0" lvl="0" indent="0" algn="just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Emenda 75 está solta no poste 26, folha de cadastro 52/72. Vide fotos 201 e 202</a:t>
                      </a:r>
                    </a:p>
                  </a:txBody>
                  <a:tcPr marL="44054" marR="440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27210"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5.2</a:t>
                      </a:r>
                    </a:p>
                  </a:txBody>
                  <a:tcPr marL="44054" marR="440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Vedação de caixas</a:t>
                      </a:r>
                    </a:p>
                  </a:txBody>
                  <a:tcPr marL="44054" marR="440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054" marR="440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054" marR="440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054" marR="440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34925" marR="0" lvl="0" indent="0" algn="just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Não houve vistoria, por falta de assistência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054" marR="440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27210"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5.3</a:t>
                      </a:r>
                    </a:p>
                  </a:txBody>
                  <a:tcPr marL="44054" marR="440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Etiquetas identificação</a:t>
                      </a:r>
                    </a:p>
                  </a:txBody>
                  <a:tcPr marL="44054" marR="440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054" marR="440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</a:p>
                  </a:txBody>
                  <a:tcPr marL="44054" marR="440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054" marR="440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34925" marR="0" lvl="0" indent="0" algn="just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Faltam etiquetas em muitos locais. Etiquetas fora do padrão</a:t>
                      </a:r>
                    </a:p>
                  </a:txBody>
                  <a:tcPr marL="44054" marR="440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214313" y="142875"/>
          <a:ext cx="8715436" cy="6500834"/>
        </p:xfrm>
        <a:graphic>
          <a:graphicData uri="http://schemas.openxmlformats.org/drawingml/2006/table">
            <a:tbl>
              <a:tblPr/>
              <a:tblGrid>
                <a:gridCol w="830585"/>
                <a:gridCol w="2122185"/>
                <a:gridCol w="1061093"/>
                <a:gridCol w="1061092"/>
                <a:gridCol w="1062997"/>
                <a:gridCol w="2577484"/>
              </a:tblGrid>
              <a:tr h="647714">
                <a:tc gridSpan="6"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/>
                      </a:r>
                      <a:br>
                        <a:rPr kumimoji="0" lang="pt-B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</a:b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6 - Redes internas</a:t>
                      </a:r>
                    </a:p>
                  </a:txBody>
                  <a:tcPr marL="44054" marR="440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31755">
                <a:tc gridSpan="6"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LOCALIDADE: Vitória – ES</a:t>
                      </a: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054" marR="440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647714"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Item</a:t>
                      </a:r>
                    </a:p>
                  </a:txBody>
                  <a:tcPr marL="44054" marR="440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Descrição</a:t>
                      </a:r>
                    </a:p>
                  </a:txBody>
                  <a:tcPr marL="44054" marR="440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Conforme</a:t>
                      </a:r>
                    </a:p>
                  </a:txBody>
                  <a:tcPr marL="44054" marR="440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Não Conforme</a:t>
                      </a:r>
                    </a:p>
                  </a:txBody>
                  <a:tcPr marL="44054" marR="440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Não Aplicável</a:t>
                      </a:r>
                    </a:p>
                  </a:txBody>
                  <a:tcPr marL="44054" marR="440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Observação</a:t>
                      </a:r>
                    </a:p>
                  </a:txBody>
                  <a:tcPr marL="44054" marR="440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14"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6.1</a:t>
                      </a:r>
                    </a:p>
                  </a:txBody>
                  <a:tcPr marL="44054" marR="440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Fixação mecânica do DGO</a:t>
                      </a:r>
                    </a:p>
                  </a:txBody>
                  <a:tcPr marL="44054" marR="440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</a:p>
                  </a:txBody>
                  <a:tcPr marL="44054" marR="440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054" marR="440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054" marR="440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054" marR="440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14"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6.2</a:t>
                      </a:r>
                    </a:p>
                  </a:txBody>
                  <a:tcPr marL="44054" marR="440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Alívio de tensão mecânica em pontos de terminação</a:t>
                      </a:r>
                    </a:p>
                  </a:txBody>
                  <a:tcPr marL="44054" marR="440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</a:p>
                  </a:txBody>
                  <a:tcPr marL="44054" marR="440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054" marR="440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054" marR="440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054" marR="440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95427"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6.3</a:t>
                      </a:r>
                    </a:p>
                  </a:txBody>
                  <a:tcPr marL="44054" marR="440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Estado de conservação de tubulação aparente, leitos de cabos, calhas e caixas de passagem </a:t>
                      </a:r>
                    </a:p>
                  </a:txBody>
                  <a:tcPr marL="44054" marR="440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</a:p>
                  </a:txBody>
                  <a:tcPr marL="44054" marR="440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054" marR="440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054" marR="440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054" marR="440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71570"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6.4</a:t>
                      </a:r>
                    </a:p>
                  </a:txBody>
                  <a:tcPr marL="44054" marR="440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Existência de tampões em todos os pontos de terminação de fibras</a:t>
                      </a:r>
                    </a:p>
                  </a:txBody>
                  <a:tcPr marL="44054" marR="440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</a:p>
                  </a:txBody>
                  <a:tcPr marL="44054" marR="440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054" marR="440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054" marR="440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054" marR="440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3512"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6.5</a:t>
                      </a:r>
                    </a:p>
                  </a:txBody>
                  <a:tcPr marL="44054" marR="440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Acomodação de cordões</a:t>
                      </a:r>
                    </a:p>
                  </a:txBody>
                  <a:tcPr marL="44054" marR="440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054" marR="440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</a:p>
                  </a:txBody>
                  <a:tcPr marL="44054" marR="440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054" marR="440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Rever fixação e acomodação de cordões nos sites</a:t>
                      </a:r>
                    </a:p>
                  </a:txBody>
                  <a:tcPr marL="44054" marR="440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14"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6.6</a:t>
                      </a:r>
                    </a:p>
                  </a:txBody>
                  <a:tcPr marL="44054" marR="440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Curvaturas em cordões</a:t>
                      </a:r>
                    </a:p>
                  </a:txBody>
                  <a:tcPr marL="44054" marR="440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054" marR="440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</a:p>
                  </a:txBody>
                  <a:tcPr marL="44054" marR="440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054" marR="4405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Rever curvaturas de cordões nos sites</a:t>
                      </a:r>
                    </a:p>
                  </a:txBody>
                  <a:tcPr marL="44054" marR="4405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71438" y="1000125"/>
          <a:ext cx="9001156" cy="4643469"/>
        </p:xfrm>
        <a:graphic>
          <a:graphicData uri="http://schemas.openxmlformats.org/drawingml/2006/table">
            <a:tbl>
              <a:tblPr/>
              <a:tblGrid>
                <a:gridCol w="868236"/>
                <a:gridCol w="1736473"/>
                <a:gridCol w="1263912"/>
                <a:gridCol w="1262038"/>
                <a:gridCol w="1265787"/>
                <a:gridCol w="2604710"/>
              </a:tblGrid>
              <a:tr h="906728">
                <a:tc gridSpan="6"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7 - Atenuações (testes ópticos)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978245">
                <a:tc gridSpan="6"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LOCALIDADE: Vitória – ES</a:t>
                      </a:r>
                      <a:endParaRPr kumimoji="0" 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379248"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Item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Descrição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Conforme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Não Conforme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Não Aplicável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0463" algn="l"/>
                        </a:tabLst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0463" algn="l"/>
                        </a:tabLst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160463" algn="l"/>
                        </a:tabLst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Observação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79248"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7.1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Comparação de testes ópticos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34925" marR="0" lvl="0" indent="0" algn="just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Vide relatório anexo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142875" y="142875"/>
          <a:ext cx="8858281" cy="6523725"/>
        </p:xfrm>
        <a:graphic>
          <a:graphicData uri="http://schemas.openxmlformats.org/drawingml/2006/table">
            <a:tbl>
              <a:tblPr/>
              <a:tblGrid>
                <a:gridCol w="863710"/>
                <a:gridCol w="2194551"/>
                <a:gridCol w="1201188"/>
                <a:gridCol w="1269827"/>
                <a:gridCol w="3329005"/>
              </a:tblGrid>
              <a:tr h="691657">
                <a:tc gridSpan="5"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8 – Atualização cadastral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25581">
                <a:tc gridSpan="5">
                  <a:txBody>
                    <a:bodyPr/>
                    <a:lstStyle/>
                    <a:p>
                      <a:pPr marL="34925" marR="0" lvl="0" indent="0" algn="just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LOCALIDADE: Vitória – ES</a:t>
                      </a:r>
                      <a:endParaRPr kumimoji="0" 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632233"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Item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Descrição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Conforme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Não Conforme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Observação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8350"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8.1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Desenhos as built refletem a rede auditada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As caixas de emenda 06, 47 e 74 constam dos desenhos as </a:t>
                      </a:r>
                      <a:r>
                        <a:rPr kumimoji="0" lang="pt-B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buit</a:t>
                      </a: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, mas não existem em campo  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32233"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8.2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Inclusão de sites (além do escopo do anexo I)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8621"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8.3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Inclusão de radiais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8350"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8.4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Extensão do backbone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Houve uma modificação importante no anel, desenho 04, ainda não acrescentada ao as built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8350"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8.5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Inclusão de entroncamentos com outras redes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8350"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8.6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Alocação das fibras ópticas em uso e em reserva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Vide diagnóstico anexo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ChangeArrowheads="1"/>
          </p:cNvSpPr>
          <p:nvPr/>
        </p:nvSpPr>
        <p:spPr bwMode="auto">
          <a:xfrm>
            <a:off x="1071563" y="214313"/>
            <a:ext cx="6858000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0" anchor="ctr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chemeClr val="tx2"/>
                </a:solidFill>
                <a:cs typeface="Times New Roman" pitchFamily="18" charset="0"/>
              </a:rPr>
              <a:t>Auditoria Técnica Rede Metrovix</a:t>
            </a:r>
          </a:p>
          <a:p>
            <a:pPr algn="ctr">
              <a:defRPr/>
            </a:pPr>
            <a:r>
              <a:rPr lang="pt-BR" sz="2000" b="1" dirty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Período: 4 a 7 de Maio 2010</a:t>
            </a:r>
            <a:endParaRPr lang="pt-B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1500188" y="1999853"/>
            <a:ext cx="600075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pt-BR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Auditores:</a:t>
            </a:r>
          </a:p>
          <a:p>
            <a:pPr algn="just">
              <a:defRPr/>
            </a:pPr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Antonio Carlos de Aquino</a:t>
            </a:r>
          </a:p>
          <a:p>
            <a:pPr algn="just">
              <a:defRPr/>
            </a:pPr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Joaquim </a:t>
            </a:r>
            <a: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Carlos Fanton</a:t>
            </a:r>
          </a:p>
          <a:p>
            <a:pPr algn="just">
              <a:defRPr/>
            </a:pPr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Juan </a:t>
            </a:r>
            <a: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Enrique S. Iglesias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500188" y="5680075"/>
            <a:ext cx="6429375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pt-BR" sz="2000" b="1" dirty="0">
                <a:solidFill>
                  <a:srgbClr val="17375E"/>
                </a:solidFill>
                <a:cs typeface="Times New Roman" pitchFamily="18" charset="0"/>
              </a:rPr>
              <a:t>Representante da Prefeitura de Vitória</a:t>
            </a:r>
          </a:p>
          <a:p>
            <a:pPr algn="just" eaLnBrk="0" hangingPunct="0">
              <a:defRPr/>
            </a:pPr>
            <a: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Evandro da Cunha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1500188" y="3394104"/>
            <a:ext cx="62865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pt-BR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Representantes da Rede METROVIX:</a:t>
            </a:r>
            <a:endParaRPr lang="pt-BR" sz="2000" b="1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 eaLnBrk="0" hangingPunct="0">
              <a:defRPr/>
            </a:pPr>
            <a: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Hans Jorg </a:t>
            </a:r>
            <a:r>
              <a:rPr lang="pt-BR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Schneebell</a:t>
            </a:r>
            <a: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lang="pt-BR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 eaLnBrk="0" hangingPunct="0">
              <a:defRPr/>
            </a:pPr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Luiz Otávio de Bastos</a:t>
            </a:r>
          </a:p>
          <a:p>
            <a:pPr algn="just" eaLnBrk="0" hangingPunct="0">
              <a:defRPr/>
            </a:pPr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Magnos </a:t>
            </a:r>
            <a:r>
              <a:rPr lang="pt-BR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Martinello</a:t>
            </a:r>
            <a:endParaRPr lang="pt-BR" b="1" dirty="0" smtClean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 eaLnBrk="0" hangingPunct="0">
              <a:defRPr/>
            </a:pPr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Rafael </a:t>
            </a:r>
            <a:r>
              <a:rPr lang="pt-BR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Emerick</a:t>
            </a:r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 Zape de Oliveira</a:t>
            </a:r>
          </a:p>
          <a:p>
            <a:pPr algn="just" eaLnBrk="0" hangingPunct="0">
              <a:defRPr/>
            </a:pPr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Renan </a:t>
            </a:r>
            <a: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Teixeira de </a:t>
            </a:r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Souza</a:t>
            </a:r>
          </a:p>
          <a:p>
            <a:pPr algn="just" eaLnBrk="0" hangingPunct="0">
              <a:defRPr/>
            </a:pPr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Salim </a:t>
            </a:r>
            <a:r>
              <a:rPr lang="pt-BR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Suhet</a:t>
            </a:r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pt-BR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Mussi</a:t>
            </a:r>
            <a:endParaRPr lang="pt-BR" b="1" dirty="0" smtClean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8" name="Retângulo 11"/>
          <p:cNvSpPr>
            <a:spLocks noChangeArrowheads="1"/>
          </p:cNvSpPr>
          <p:nvPr/>
        </p:nvSpPr>
        <p:spPr bwMode="auto">
          <a:xfrm>
            <a:off x="3643313" y="1528763"/>
            <a:ext cx="17938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just"/>
            <a:r>
              <a:rPr lang="pt-BR" sz="2000" b="1" dirty="0">
                <a:cs typeface="Times New Roman" pitchFamily="18" charset="0"/>
              </a:rPr>
              <a:t>Participantes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/>
      <p:bldP spid="4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428625" y="1000125"/>
          <a:ext cx="8001000" cy="5450223"/>
        </p:xfrm>
        <a:graphic>
          <a:graphicData uri="http://schemas.openxmlformats.org/drawingml/2006/table">
            <a:tbl>
              <a:tblPr/>
              <a:tblGrid>
                <a:gridCol w="781050"/>
                <a:gridCol w="2160588"/>
                <a:gridCol w="1095375"/>
                <a:gridCol w="1231900"/>
                <a:gridCol w="2732087"/>
              </a:tblGrid>
              <a:tr h="571487">
                <a:tc gridSpan="5"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9 – Serviço de manutenção da rede óptica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495300">
                <a:tc gridSpan="5"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LOCALIDADE: Vitória – ES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576270"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Item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Descrição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Existente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Inexistente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Observação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85818"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9.1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Contrato de manutenção 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Este ponto é importantíssimo!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9.2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Manutenção preventiva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421148"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9.3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Manutenção corretiva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Manutenção corretiva está sendo realizada por empreiteira da prefeitura (só é acionada pela prefeitura)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9.4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Manutenção programada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9.5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Correção de as built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1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357188" y="1000125"/>
          <a:ext cx="8286782" cy="4714908"/>
        </p:xfrm>
        <a:graphic>
          <a:graphicData uri="http://schemas.openxmlformats.org/drawingml/2006/table">
            <a:tbl>
              <a:tblPr/>
              <a:tblGrid>
                <a:gridCol w="808932"/>
                <a:gridCol w="2237985"/>
                <a:gridCol w="1200405"/>
                <a:gridCol w="1212531"/>
                <a:gridCol w="2826929"/>
              </a:tblGrid>
              <a:tr h="1134005">
                <a:tc gridSpan="5"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10– Ativos de rede (switches)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134005">
                <a:tc gridSpan="5"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08080"/>
                        </a:solidFill>
                        <a:effectLst/>
                        <a:latin typeface="Calibri" pitchFamily="34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808080"/>
                          </a:solidFill>
                          <a:effectLst/>
                          <a:latin typeface="Calibri" pitchFamily="34" charset="0"/>
                          <a:ea typeface="Times New Roman" pitchFamily="18" charset="0"/>
                          <a:cs typeface="Arial" charset="0"/>
                        </a:rPr>
                        <a:t>LOCALIDADE: Vitória - ES: 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223449"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Item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Descrição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Em operação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Não instalado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endParaRPr kumimoji="0" lang="pt-B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endParaRPr kumimoji="0" lang="pt-BR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539750" algn="l"/>
                        </a:tabLst>
                      </a:pPr>
                      <a:r>
                        <a:rPr kumimoji="0" lang="pt-BR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Observação</a:t>
                      </a: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23449"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10.1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Switch aportado</a:t>
                      </a:r>
                    </a:p>
                    <a:p>
                      <a:pPr marL="34925" marR="0" lvl="0" indent="0" algn="l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Pela FINEP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34925" marR="0" lvl="0" indent="0" algn="ctr" defTabSz="914400" rtl="0" eaLnBrk="1" fontAlgn="base" latinLnBrk="0" hangingPunct="1">
                        <a:lnSpc>
                          <a:spcPts val="1350"/>
                        </a:lnSpc>
                        <a:spcBef>
                          <a:spcPts val="6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Vide ANEXO III</a:t>
                      </a:r>
                      <a:endParaRPr kumimoji="0" lang="pt-BR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44450" marR="4445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61"/>
          <p:cNvGrpSpPr>
            <a:grpSpLocks/>
          </p:cNvGrpSpPr>
          <p:nvPr/>
        </p:nvGrpSpPr>
        <p:grpSpPr bwMode="auto">
          <a:xfrm>
            <a:off x="214313" y="1500188"/>
            <a:ext cx="8715375" cy="1135062"/>
            <a:chOff x="214313" y="1500174"/>
            <a:chExt cx="8715375" cy="1135712"/>
          </a:xfrm>
        </p:grpSpPr>
        <p:grpSp>
          <p:nvGrpSpPr>
            <p:cNvPr id="23581" name="Grupo 65"/>
            <p:cNvGrpSpPr>
              <a:grpSpLocks/>
            </p:cNvGrpSpPr>
            <p:nvPr/>
          </p:nvGrpSpPr>
          <p:grpSpPr bwMode="auto">
            <a:xfrm>
              <a:off x="214313" y="1500174"/>
              <a:ext cx="8715375" cy="540000"/>
              <a:chOff x="214282" y="571480"/>
              <a:chExt cx="8715436" cy="571504"/>
            </a:xfrm>
          </p:grpSpPr>
          <p:sp>
            <p:nvSpPr>
              <p:cNvPr id="7" name="Retângulo 6"/>
              <p:cNvSpPr/>
              <p:nvPr/>
            </p:nvSpPr>
            <p:spPr>
              <a:xfrm>
                <a:off x="214282" y="571480"/>
                <a:ext cx="8715436" cy="571566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600"/>
              </a:p>
            </p:txBody>
          </p:sp>
          <p:cxnSp>
            <p:nvCxnSpPr>
              <p:cNvPr id="9" name="Conector reto 8"/>
              <p:cNvCxnSpPr/>
              <p:nvPr/>
            </p:nvCxnSpPr>
            <p:spPr>
              <a:xfrm rot="5400000">
                <a:off x="928631" y="857263"/>
                <a:ext cx="57156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Conector reto 11"/>
              <p:cNvCxnSpPr/>
              <p:nvPr/>
            </p:nvCxnSpPr>
            <p:spPr>
              <a:xfrm rot="5400000">
                <a:off x="3143208" y="857263"/>
                <a:ext cx="571566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586" name="CaixaDeTexto 12"/>
              <p:cNvSpPr txBox="1">
                <a:spLocks noChangeArrowheads="1"/>
              </p:cNvSpPr>
              <p:nvPr/>
            </p:nvSpPr>
            <p:spPr bwMode="auto">
              <a:xfrm>
                <a:off x="345830" y="610036"/>
                <a:ext cx="909229" cy="4616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pt-BR" sz="1200"/>
                  <a:t>Item do</a:t>
                </a:r>
              </a:p>
              <a:p>
                <a:pPr algn="ctr"/>
                <a:r>
                  <a:rPr lang="pt-BR" sz="1200"/>
                  <a:t>formulário </a:t>
                </a:r>
              </a:p>
            </p:txBody>
          </p:sp>
          <p:sp>
            <p:nvSpPr>
              <p:cNvPr id="23587" name="CaixaDeTexto 13"/>
              <p:cNvSpPr txBox="1">
                <a:spLocks noChangeArrowheads="1"/>
              </p:cNvSpPr>
              <p:nvPr/>
            </p:nvSpPr>
            <p:spPr bwMode="auto">
              <a:xfrm>
                <a:off x="1915061" y="711787"/>
                <a:ext cx="865949" cy="2770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pt-BR" sz="1200"/>
                  <a:t>Descrição</a:t>
                </a:r>
              </a:p>
            </p:txBody>
          </p:sp>
          <p:sp>
            <p:nvSpPr>
              <p:cNvPr id="23588" name="CaixaDeTexto 14"/>
              <p:cNvSpPr txBox="1">
                <a:spLocks noChangeArrowheads="1"/>
              </p:cNvSpPr>
              <p:nvPr/>
            </p:nvSpPr>
            <p:spPr bwMode="auto">
              <a:xfrm>
                <a:off x="5579348" y="711787"/>
                <a:ext cx="1011822" cy="2770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pt-BR" sz="1200"/>
                  <a:t>Observação</a:t>
                </a:r>
              </a:p>
            </p:txBody>
          </p:sp>
        </p:grpSp>
        <p:grpSp>
          <p:nvGrpSpPr>
            <p:cNvPr id="5" name="Grupo 66"/>
            <p:cNvGrpSpPr>
              <a:grpSpLocks/>
            </p:cNvGrpSpPr>
            <p:nvPr/>
          </p:nvGrpSpPr>
          <p:grpSpPr bwMode="auto">
            <a:xfrm>
              <a:off x="214313" y="2095886"/>
              <a:ext cx="8715375" cy="540000"/>
              <a:chOff x="214282" y="1214422"/>
              <a:chExt cx="8715436" cy="571504"/>
            </a:xfrm>
            <a:noFill/>
          </p:grpSpPr>
          <p:sp>
            <p:nvSpPr>
              <p:cNvPr id="16" name="Retângulo 15"/>
              <p:cNvSpPr/>
              <p:nvPr/>
            </p:nvSpPr>
            <p:spPr>
              <a:xfrm>
                <a:off x="214282" y="1214422"/>
                <a:ext cx="8715436" cy="571504"/>
              </a:xfrm>
              <a:prstGeom prst="rect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 sz="1600"/>
              </a:p>
            </p:txBody>
          </p:sp>
          <p:cxnSp>
            <p:nvCxnSpPr>
              <p:cNvPr id="17" name="Conector reto 16"/>
              <p:cNvCxnSpPr/>
              <p:nvPr/>
            </p:nvCxnSpPr>
            <p:spPr>
              <a:xfrm rot="5400000">
                <a:off x="928662" y="1500174"/>
                <a:ext cx="571504" cy="0"/>
              </a:xfrm>
              <a:prstGeom prst="lin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Conector reto 17"/>
              <p:cNvCxnSpPr/>
              <p:nvPr/>
            </p:nvCxnSpPr>
            <p:spPr>
              <a:xfrm rot="5400000">
                <a:off x="3143239" y="1500174"/>
                <a:ext cx="571504" cy="0"/>
              </a:xfrm>
              <a:prstGeom prst="line">
                <a:avLst/>
              </a:prstGeom>
              <a:grpFill/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554" name="CaixaDeTexto 18"/>
              <p:cNvSpPr txBox="1">
                <a:spLocks noChangeArrowheads="1"/>
              </p:cNvSpPr>
              <p:nvPr/>
            </p:nvSpPr>
            <p:spPr bwMode="auto">
              <a:xfrm>
                <a:off x="517665" y="1357298"/>
                <a:ext cx="397869" cy="27700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pt-BR" sz="1200"/>
                  <a:t>3.6</a:t>
                </a:r>
              </a:p>
            </p:txBody>
          </p:sp>
          <p:sp>
            <p:nvSpPr>
              <p:cNvPr id="21555" name="CaixaDeTexto 19"/>
              <p:cNvSpPr txBox="1">
                <a:spLocks noChangeArrowheads="1"/>
              </p:cNvSpPr>
              <p:nvPr/>
            </p:nvSpPr>
            <p:spPr bwMode="auto">
              <a:xfrm>
                <a:off x="1361082" y="1354729"/>
                <a:ext cx="1931953" cy="27700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pt-BR" sz="1200"/>
                  <a:t>Etiquetas de identificação</a:t>
                </a:r>
              </a:p>
            </p:txBody>
          </p:sp>
          <p:sp>
            <p:nvSpPr>
              <p:cNvPr id="21556" name="CaixaDeTexto 20"/>
              <p:cNvSpPr txBox="1">
                <a:spLocks noChangeArrowheads="1"/>
              </p:cNvSpPr>
              <p:nvPr/>
            </p:nvSpPr>
            <p:spPr bwMode="auto">
              <a:xfrm>
                <a:off x="3500430" y="1243250"/>
                <a:ext cx="5357851" cy="46166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pt-BR" sz="1200">
                    <a:cs typeface="Times New Roman" pitchFamily="18" charset="0"/>
                  </a:rPr>
                  <a:t>Etiquetas não identificam proprietário do cabo e </a:t>
                </a:r>
              </a:p>
              <a:p>
                <a:pPr>
                  <a:defRPr/>
                </a:pPr>
                <a:r>
                  <a:rPr lang="pt-BR" sz="1200">
                    <a:cs typeface="Times New Roman" pitchFamily="18" charset="0"/>
                  </a:rPr>
                  <a:t>acessórios e também não tem telefone de emergência</a:t>
                </a:r>
              </a:p>
            </p:txBody>
          </p:sp>
        </p:grpSp>
      </p:grpSp>
      <p:grpSp>
        <p:nvGrpSpPr>
          <p:cNvPr id="6" name="Grupo 67"/>
          <p:cNvGrpSpPr>
            <a:grpSpLocks/>
          </p:cNvGrpSpPr>
          <p:nvPr/>
        </p:nvGrpSpPr>
        <p:grpSpPr bwMode="auto">
          <a:xfrm>
            <a:off x="214313" y="2690813"/>
            <a:ext cx="8715375" cy="541337"/>
            <a:chOff x="214282" y="1857364"/>
            <a:chExt cx="8715436" cy="571504"/>
          </a:xfrm>
        </p:grpSpPr>
        <p:sp>
          <p:nvSpPr>
            <p:cNvPr id="22" name="Retângulo 21"/>
            <p:cNvSpPr/>
            <p:nvPr/>
          </p:nvSpPr>
          <p:spPr>
            <a:xfrm>
              <a:off x="214282" y="1857364"/>
              <a:ext cx="8715436" cy="57150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1600"/>
            </a:p>
          </p:txBody>
        </p:sp>
        <p:cxnSp>
          <p:nvCxnSpPr>
            <p:cNvPr id="23" name="Conector reto 22"/>
            <p:cNvCxnSpPr/>
            <p:nvPr/>
          </p:nvCxnSpPr>
          <p:spPr>
            <a:xfrm rot="5400000">
              <a:off x="928661" y="2143117"/>
              <a:ext cx="57150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ector reto 23"/>
            <p:cNvCxnSpPr/>
            <p:nvPr/>
          </p:nvCxnSpPr>
          <p:spPr>
            <a:xfrm rot="5400000">
              <a:off x="3143239" y="2143117"/>
              <a:ext cx="57150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578" name="CaixaDeTexto 24"/>
            <p:cNvSpPr txBox="1">
              <a:spLocks noChangeArrowheads="1"/>
            </p:cNvSpPr>
            <p:nvPr/>
          </p:nvSpPr>
          <p:spPr bwMode="auto">
            <a:xfrm>
              <a:off x="517665" y="2000240"/>
              <a:ext cx="397869" cy="277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200"/>
                <a:t>3.7</a:t>
              </a:r>
            </a:p>
          </p:txBody>
        </p:sp>
        <p:sp>
          <p:nvSpPr>
            <p:cNvPr id="23579" name="CaixaDeTexto 25"/>
            <p:cNvSpPr txBox="1">
              <a:spLocks noChangeArrowheads="1"/>
            </p:cNvSpPr>
            <p:nvPr/>
          </p:nvSpPr>
          <p:spPr bwMode="auto">
            <a:xfrm>
              <a:off x="1853013" y="1997671"/>
              <a:ext cx="1276319" cy="277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200"/>
                <a:t>Sobras técnicas</a:t>
              </a:r>
            </a:p>
          </p:txBody>
        </p:sp>
        <p:sp>
          <p:nvSpPr>
            <p:cNvPr id="23580" name="CaixaDeTexto 26"/>
            <p:cNvSpPr txBox="1">
              <a:spLocks noChangeArrowheads="1"/>
            </p:cNvSpPr>
            <p:nvPr/>
          </p:nvSpPr>
          <p:spPr bwMode="auto">
            <a:xfrm>
              <a:off x="3500430" y="1886192"/>
              <a:ext cx="5214975" cy="461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200">
                  <a:cs typeface="Times New Roman" pitchFamily="18" charset="0"/>
                </a:rPr>
                <a:t>Terceiros estão enrolando suas sobras no suportes</a:t>
              </a:r>
            </a:p>
            <a:p>
              <a:r>
                <a:rPr lang="pt-BR" sz="1200">
                  <a:cs typeface="Times New Roman" pitchFamily="18" charset="0"/>
                </a:rPr>
                <a:t>da REDECOMEP</a:t>
              </a:r>
            </a:p>
          </p:txBody>
        </p:sp>
      </p:grpSp>
      <p:grpSp>
        <p:nvGrpSpPr>
          <p:cNvPr id="8" name="Grupo 68"/>
          <p:cNvGrpSpPr>
            <a:grpSpLocks/>
          </p:cNvGrpSpPr>
          <p:nvPr/>
        </p:nvGrpSpPr>
        <p:grpSpPr bwMode="auto">
          <a:xfrm>
            <a:off x="214313" y="3287295"/>
            <a:ext cx="8715375" cy="540000"/>
            <a:chOff x="214282" y="2500306"/>
            <a:chExt cx="8715436" cy="571504"/>
          </a:xfrm>
          <a:noFill/>
        </p:grpSpPr>
        <p:sp>
          <p:nvSpPr>
            <p:cNvPr id="28" name="Retângulo 27"/>
            <p:cNvSpPr/>
            <p:nvPr/>
          </p:nvSpPr>
          <p:spPr>
            <a:xfrm>
              <a:off x="214282" y="2500306"/>
              <a:ext cx="8715436" cy="571504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1600"/>
            </a:p>
          </p:txBody>
        </p:sp>
        <p:cxnSp>
          <p:nvCxnSpPr>
            <p:cNvPr id="29" name="Conector reto 28"/>
            <p:cNvCxnSpPr/>
            <p:nvPr/>
          </p:nvCxnSpPr>
          <p:spPr>
            <a:xfrm rot="5400000">
              <a:off x="928662" y="2786058"/>
              <a:ext cx="571504" cy="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reto 29"/>
            <p:cNvCxnSpPr/>
            <p:nvPr/>
          </p:nvCxnSpPr>
          <p:spPr>
            <a:xfrm rot="5400000">
              <a:off x="3143239" y="2786058"/>
              <a:ext cx="571504" cy="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42" name="CaixaDeTexto 30"/>
            <p:cNvSpPr txBox="1">
              <a:spLocks noChangeArrowheads="1"/>
            </p:cNvSpPr>
            <p:nvPr/>
          </p:nvSpPr>
          <p:spPr bwMode="auto">
            <a:xfrm>
              <a:off x="517665" y="2643182"/>
              <a:ext cx="397869" cy="27700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t-BR" sz="1200"/>
                <a:t>6.5</a:t>
              </a:r>
            </a:p>
          </p:txBody>
        </p:sp>
        <p:sp>
          <p:nvSpPr>
            <p:cNvPr id="21543" name="CaixaDeTexto 31"/>
            <p:cNvSpPr txBox="1">
              <a:spLocks noChangeArrowheads="1"/>
            </p:cNvSpPr>
            <p:nvPr/>
          </p:nvSpPr>
          <p:spPr bwMode="auto">
            <a:xfrm>
              <a:off x="1356273" y="2640613"/>
              <a:ext cx="1880656" cy="27700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t-BR" sz="1200"/>
                <a:t>Acomodação de cordões</a:t>
              </a:r>
            </a:p>
          </p:txBody>
        </p:sp>
        <p:sp>
          <p:nvSpPr>
            <p:cNvPr id="21544" name="CaixaDeTexto 32"/>
            <p:cNvSpPr txBox="1">
              <a:spLocks noChangeArrowheads="1"/>
            </p:cNvSpPr>
            <p:nvPr/>
          </p:nvSpPr>
          <p:spPr bwMode="auto">
            <a:xfrm>
              <a:off x="3500430" y="2643182"/>
              <a:ext cx="2385157" cy="27700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pt-BR" sz="1200">
                  <a:cs typeface="Times New Roman" pitchFamily="18" charset="0"/>
                </a:rPr>
                <a:t>Verificar e refazer acomodações</a:t>
              </a:r>
            </a:p>
          </p:txBody>
        </p:sp>
      </p:grpSp>
      <p:grpSp>
        <p:nvGrpSpPr>
          <p:cNvPr id="10" name="Grupo 69"/>
          <p:cNvGrpSpPr>
            <a:grpSpLocks/>
          </p:cNvGrpSpPr>
          <p:nvPr/>
        </p:nvGrpSpPr>
        <p:grpSpPr bwMode="auto">
          <a:xfrm>
            <a:off x="214313" y="3883025"/>
            <a:ext cx="8715375" cy="539750"/>
            <a:chOff x="214282" y="3143248"/>
            <a:chExt cx="8715436" cy="571504"/>
          </a:xfrm>
        </p:grpSpPr>
        <p:sp>
          <p:nvSpPr>
            <p:cNvPr id="34" name="Retângulo 33"/>
            <p:cNvSpPr/>
            <p:nvPr/>
          </p:nvSpPr>
          <p:spPr>
            <a:xfrm>
              <a:off x="214282" y="3143248"/>
              <a:ext cx="8715436" cy="57150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1600"/>
            </a:p>
          </p:txBody>
        </p:sp>
        <p:cxnSp>
          <p:nvCxnSpPr>
            <p:cNvPr id="35" name="Conector reto 34"/>
            <p:cNvCxnSpPr/>
            <p:nvPr/>
          </p:nvCxnSpPr>
          <p:spPr>
            <a:xfrm rot="5400000">
              <a:off x="928662" y="3429000"/>
              <a:ext cx="57150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ector reto 35"/>
            <p:cNvCxnSpPr/>
            <p:nvPr/>
          </p:nvCxnSpPr>
          <p:spPr>
            <a:xfrm rot="5400000">
              <a:off x="3143239" y="3429000"/>
              <a:ext cx="57150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572" name="CaixaDeTexto 36"/>
            <p:cNvSpPr txBox="1">
              <a:spLocks noChangeArrowheads="1"/>
            </p:cNvSpPr>
            <p:nvPr/>
          </p:nvSpPr>
          <p:spPr bwMode="auto">
            <a:xfrm>
              <a:off x="517665" y="3286124"/>
              <a:ext cx="397869" cy="277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200"/>
                <a:t>6.6</a:t>
              </a:r>
            </a:p>
          </p:txBody>
        </p:sp>
        <p:sp>
          <p:nvSpPr>
            <p:cNvPr id="23573" name="CaixaDeTexto 37"/>
            <p:cNvSpPr txBox="1">
              <a:spLocks noChangeArrowheads="1"/>
            </p:cNvSpPr>
            <p:nvPr/>
          </p:nvSpPr>
          <p:spPr bwMode="auto">
            <a:xfrm>
              <a:off x="1486326" y="3283555"/>
              <a:ext cx="1736385" cy="277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200"/>
                <a:t>Curvaturas de cordões</a:t>
              </a:r>
            </a:p>
          </p:txBody>
        </p:sp>
        <p:sp>
          <p:nvSpPr>
            <p:cNvPr id="23574" name="CaixaDeTexto 38"/>
            <p:cNvSpPr txBox="1">
              <a:spLocks noChangeArrowheads="1"/>
            </p:cNvSpPr>
            <p:nvPr/>
          </p:nvSpPr>
          <p:spPr bwMode="auto">
            <a:xfrm>
              <a:off x="3500430" y="3286124"/>
              <a:ext cx="2973464" cy="277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200">
                  <a:cs typeface="Times New Roman" pitchFamily="18" charset="0"/>
                </a:rPr>
                <a:t>Verificar e corrigir curvaturas acentuadas</a:t>
              </a:r>
            </a:p>
          </p:txBody>
        </p:sp>
      </p:grpSp>
      <p:grpSp>
        <p:nvGrpSpPr>
          <p:cNvPr id="11" name="Grupo 70"/>
          <p:cNvGrpSpPr>
            <a:grpSpLocks/>
          </p:cNvGrpSpPr>
          <p:nvPr/>
        </p:nvGrpSpPr>
        <p:grpSpPr bwMode="auto">
          <a:xfrm>
            <a:off x="214313" y="4484825"/>
            <a:ext cx="8715375" cy="612000"/>
            <a:chOff x="214282" y="3786190"/>
            <a:chExt cx="8715436" cy="785818"/>
          </a:xfrm>
          <a:noFill/>
        </p:grpSpPr>
        <p:sp>
          <p:nvSpPr>
            <p:cNvPr id="40" name="Retângulo 39"/>
            <p:cNvSpPr/>
            <p:nvPr/>
          </p:nvSpPr>
          <p:spPr>
            <a:xfrm>
              <a:off x="214282" y="3786190"/>
              <a:ext cx="8715436" cy="785818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1600"/>
            </a:p>
          </p:txBody>
        </p:sp>
        <p:cxnSp>
          <p:nvCxnSpPr>
            <p:cNvPr id="41" name="Conector reto 40"/>
            <p:cNvCxnSpPr/>
            <p:nvPr/>
          </p:nvCxnSpPr>
          <p:spPr>
            <a:xfrm rot="5400000">
              <a:off x="821505" y="4179099"/>
              <a:ext cx="785818" cy="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 reto 41"/>
            <p:cNvCxnSpPr/>
            <p:nvPr/>
          </p:nvCxnSpPr>
          <p:spPr>
            <a:xfrm rot="5400000">
              <a:off x="3036082" y="4179099"/>
              <a:ext cx="785818" cy="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30" name="CaixaDeTexto 42"/>
            <p:cNvSpPr txBox="1">
              <a:spLocks noChangeArrowheads="1"/>
            </p:cNvSpPr>
            <p:nvPr/>
          </p:nvSpPr>
          <p:spPr bwMode="auto">
            <a:xfrm>
              <a:off x="517665" y="4049917"/>
              <a:ext cx="397869" cy="27700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t-BR" sz="1200"/>
                <a:t>7.1</a:t>
              </a:r>
            </a:p>
          </p:txBody>
        </p:sp>
        <p:sp>
          <p:nvSpPr>
            <p:cNvPr id="21531" name="CaixaDeTexto 43"/>
            <p:cNvSpPr txBox="1">
              <a:spLocks noChangeArrowheads="1"/>
            </p:cNvSpPr>
            <p:nvPr/>
          </p:nvSpPr>
          <p:spPr bwMode="auto">
            <a:xfrm>
              <a:off x="1794819" y="4027119"/>
              <a:ext cx="1158274" cy="277001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t-BR" sz="1200" dirty="0"/>
                <a:t>Testes ópticos</a:t>
              </a:r>
            </a:p>
          </p:txBody>
        </p:sp>
        <p:sp>
          <p:nvSpPr>
            <p:cNvPr id="21532" name="CaixaDeTexto 44"/>
            <p:cNvSpPr txBox="1">
              <a:spLocks noChangeArrowheads="1"/>
            </p:cNvSpPr>
            <p:nvPr/>
          </p:nvSpPr>
          <p:spPr bwMode="auto">
            <a:xfrm>
              <a:off x="3500430" y="3833344"/>
              <a:ext cx="5429288" cy="46166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pt-BR" sz="1200">
                  <a:cs typeface="Times New Roman" pitchFamily="18" charset="0"/>
                </a:rPr>
                <a:t>Houve acentuado aumento de atenuação em comparação com </a:t>
              </a:r>
            </a:p>
            <a:p>
              <a:pPr>
                <a:defRPr/>
              </a:pPr>
              <a:r>
                <a:rPr lang="pt-BR" sz="1200">
                  <a:cs typeface="Times New Roman" pitchFamily="18" charset="0"/>
                </a:rPr>
                <a:t>as medições realizadas por ocasião da aceitação da rede, há três anos </a:t>
              </a:r>
              <a:endParaRPr lang="pt-BR" sz="1200"/>
            </a:p>
          </p:txBody>
        </p:sp>
      </p:grpSp>
      <p:grpSp>
        <p:nvGrpSpPr>
          <p:cNvPr id="13" name="Grupo 71"/>
          <p:cNvGrpSpPr>
            <a:grpSpLocks/>
          </p:cNvGrpSpPr>
          <p:nvPr/>
        </p:nvGrpSpPr>
        <p:grpSpPr bwMode="auto">
          <a:xfrm>
            <a:off x="214313" y="5153025"/>
            <a:ext cx="8715375" cy="539750"/>
            <a:chOff x="214282" y="4685011"/>
            <a:chExt cx="8715436" cy="571504"/>
          </a:xfrm>
        </p:grpSpPr>
        <p:sp>
          <p:nvSpPr>
            <p:cNvPr id="48" name="Retângulo 47"/>
            <p:cNvSpPr/>
            <p:nvPr/>
          </p:nvSpPr>
          <p:spPr>
            <a:xfrm>
              <a:off x="214282" y="4685011"/>
              <a:ext cx="8715436" cy="57150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1600"/>
            </a:p>
          </p:txBody>
        </p:sp>
        <p:cxnSp>
          <p:nvCxnSpPr>
            <p:cNvPr id="49" name="Conector reto 48"/>
            <p:cNvCxnSpPr/>
            <p:nvPr/>
          </p:nvCxnSpPr>
          <p:spPr>
            <a:xfrm rot="5400000">
              <a:off x="928662" y="4970763"/>
              <a:ext cx="57150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ector reto 49"/>
            <p:cNvCxnSpPr/>
            <p:nvPr/>
          </p:nvCxnSpPr>
          <p:spPr>
            <a:xfrm rot="5400000">
              <a:off x="3143239" y="4970763"/>
              <a:ext cx="57150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566" name="CaixaDeTexto 50"/>
            <p:cNvSpPr txBox="1">
              <a:spLocks noChangeArrowheads="1"/>
            </p:cNvSpPr>
            <p:nvPr/>
          </p:nvSpPr>
          <p:spPr bwMode="auto">
            <a:xfrm>
              <a:off x="517665" y="4805862"/>
              <a:ext cx="397869" cy="277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200"/>
                <a:t>8.1</a:t>
              </a:r>
            </a:p>
          </p:txBody>
        </p:sp>
        <p:sp>
          <p:nvSpPr>
            <p:cNvPr id="23567" name="CaixaDeTexto 51"/>
            <p:cNvSpPr txBox="1">
              <a:spLocks noChangeArrowheads="1"/>
            </p:cNvSpPr>
            <p:nvPr/>
          </p:nvSpPr>
          <p:spPr bwMode="auto">
            <a:xfrm>
              <a:off x="1637694" y="4825318"/>
              <a:ext cx="1402958" cy="2770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sz="1200"/>
                <a:t>Desenhos as built</a:t>
              </a:r>
            </a:p>
          </p:txBody>
        </p:sp>
        <p:sp>
          <p:nvSpPr>
            <p:cNvPr id="23568" name="CaixaDeTexto 52"/>
            <p:cNvSpPr txBox="1">
              <a:spLocks noChangeArrowheads="1"/>
            </p:cNvSpPr>
            <p:nvPr/>
          </p:nvSpPr>
          <p:spPr bwMode="auto">
            <a:xfrm>
              <a:off x="3571869" y="4713839"/>
              <a:ext cx="5077688" cy="4616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pt-BR" sz="1200">
                  <a:solidFill>
                    <a:srgbClr val="000000"/>
                  </a:solidFill>
                </a:rPr>
                <a:t>Alterações ocorridas na rede não foram documentas</a:t>
              </a:r>
            </a:p>
            <a:p>
              <a:r>
                <a:rPr lang="pt-BR" sz="1200">
                  <a:solidFill>
                    <a:srgbClr val="000000"/>
                  </a:solidFill>
                </a:rPr>
                <a:t>(Não há cópia em papel do cadastro da rede no POP) </a:t>
              </a:r>
              <a:endParaRPr lang="pt-BR" sz="1200"/>
            </a:p>
          </p:txBody>
        </p:sp>
      </p:grpSp>
      <p:grpSp>
        <p:nvGrpSpPr>
          <p:cNvPr id="25" name="Grupo 72"/>
          <p:cNvGrpSpPr>
            <a:grpSpLocks/>
          </p:cNvGrpSpPr>
          <p:nvPr/>
        </p:nvGrpSpPr>
        <p:grpSpPr bwMode="auto">
          <a:xfrm>
            <a:off x="214313" y="5743710"/>
            <a:ext cx="8715375" cy="900000"/>
            <a:chOff x="214282" y="5357826"/>
            <a:chExt cx="8715436" cy="1142574"/>
          </a:xfrm>
          <a:noFill/>
        </p:grpSpPr>
        <p:sp>
          <p:nvSpPr>
            <p:cNvPr id="54" name="Retângulo 53"/>
            <p:cNvSpPr/>
            <p:nvPr/>
          </p:nvSpPr>
          <p:spPr>
            <a:xfrm>
              <a:off x="214282" y="5357826"/>
              <a:ext cx="8715436" cy="1142574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 sz="1600"/>
            </a:p>
          </p:txBody>
        </p:sp>
        <p:cxnSp>
          <p:nvCxnSpPr>
            <p:cNvPr id="55" name="Conector reto 54"/>
            <p:cNvCxnSpPr/>
            <p:nvPr/>
          </p:nvCxnSpPr>
          <p:spPr>
            <a:xfrm rot="5400000">
              <a:off x="643127" y="5929113"/>
              <a:ext cx="1142574" cy="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ector reto 55"/>
            <p:cNvCxnSpPr/>
            <p:nvPr/>
          </p:nvCxnSpPr>
          <p:spPr>
            <a:xfrm rot="5400000">
              <a:off x="2857704" y="5929113"/>
              <a:ext cx="1142574" cy="0"/>
            </a:xfrm>
            <a:prstGeom prst="lin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18" name="CaixaDeTexto 56"/>
            <p:cNvSpPr txBox="1">
              <a:spLocks noChangeArrowheads="1"/>
            </p:cNvSpPr>
            <p:nvPr/>
          </p:nvSpPr>
          <p:spPr bwMode="auto">
            <a:xfrm>
              <a:off x="578685" y="5764429"/>
              <a:ext cx="269627" cy="2768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t-BR" sz="1200"/>
                <a:t>9</a:t>
              </a:r>
            </a:p>
          </p:txBody>
        </p:sp>
        <p:sp>
          <p:nvSpPr>
            <p:cNvPr id="21519" name="CaixaDeTexto 57"/>
            <p:cNvSpPr txBox="1">
              <a:spLocks noChangeArrowheads="1"/>
            </p:cNvSpPr>
            <p:nvPr/>
          </p:nvSpPr>
          <p:spPr bwMode="auto">
            <a:xfrm>
              <a:off x="1355471" y="5764429"/>
              <a:ext cx="1872642" cy="27689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t-BR" sz="1200"/>
                <a:t>Serviços de manutenção</a:t>
              </a:r>
            </a:p>
          </p:txBody>
        </p:sp>
        <p:sp>
          <p:nvSpPr>
            <p:cNvPr id="21520" name="CaixaDeTexto 58"/>
            <p:cNvSpPr txBox="1">
              <a:spLocks noChangeArrowheads="1"/>
            </p:cNvSpPr>
            <p:nvPr/>
          </p:nvSpPr>
          <p:spPr bwMode="auto">
            <a:xfrm>
              <a:off x="3428993" y="5357826"/>
              <a:ext cx="5500725" cy="83068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925">
                <a:defRPr/>
              </a:pPr>
              <a:r>
                <a:rPr lang="pt-BR" sz="1200">
                  <a:cs typeface="Times New Roman" pitchFamily="18" charset="0"/>
                </a:rPr>
                <a:t>As manutenções corretivas são realizadas por empreiteira contratada pela Prefeitura. O POP não tem controle sobre as ações tomadas. Quando há uma ruptura geral no cabo, o reparo é rápido. Quando o defeito parcial e não afeta a Prefeitura, o reparo demora a ser feito</a:t>
              </a:r>
            </a:p>
          </p:txBody>
        </p:sp>
      </p:grpSp>
      <p:sp>
        <p:nvSpPr>
          <p:cNvPr id="61" name="Rectangle 1"/>
          <p:cNvSpPr>
            <a:spLocks noChangeArrowheads="1"/>
          </p:cNvSpPr>
          <p:nvPr/>
        </p:nvSpPr>
        <p:spPr bwMode="auto">
          <a:xfrm>
            <a:off x="1071563" y="142875"/>
            <a:ext cx="6858000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0" anchor="ctr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chemeClr val="tx2"/>
                </a:solidFill>
                <a:cs typeface="Times New Roman" pitchFamily="18" charset="0"/>
              </a:rPr>
              <a:t>Auditoria Técnica Rede Metrovix</a:t>
            </a:r>
          </a:p>
          <a:p>
            <a:pPr algn="ctr">
              <a:defRPr/>
            </a:pPr>
            <a:r>
              <a:rPr lang="pt-BR" sz="2000" b="1" dirty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Período: 4 a 7 de Maio 2010</a:t>
            </a:r>
            <a:endParaRPr lang="pt-B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3562" name="Retângulo 4"/>
          <p:cNvSpPr>
            <a:spLocks noChangeArrowheads="1"/>
          </p:cNvSpPr>
          <p:nvPr/>
        </p:nvSpPr>
        <p:spPr bwMode="auto">
          <a:xfrm>
            <a:off x="1544638" y="1100138"/>
            <a:ext cx="33210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/>
            <a:r>
              <a:rPr lang="pt-BR" sz="2000" b="1">
                <a:cs typeface="Times New Roman" pitchFamily="18" charset="0"/>
              </a:rPr>
              <a:t>3.     Resumo da Auditoria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571503" y="2214554"/>
            <a:ext cx="8358215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 eaLnBrk="0" hangingPunct="0">
              <a:defRPr/>
            </a:pPr>
            <a: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Não há </a:t>
            </a:r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convênio/termo de cessão </a:t>
            </a:r>
            <a: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de fibras assinado</a:t>
            </a:r>
          </a:p>
          <a:p>
            <a:pPr algn="just" eaLnBrk="0" hangingPunct="0">
              <a:defRPr/>
            </a:pPr>
            <a:endParaRPr lang="pt-BR" sz="700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Empreiteira contratada pela Prefeitura Municipal de Vitória realiza manutenções corretivas da rede porém, ainda é necessário formalizar e estabelecer processo adequado de acionamento da empresa de manutenção em caso de falha detectada pelo NOC da rede </a:t>
            </a:r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metropolitana</a:t>
            </a:r>
            <a:endParaRPr lang="pt-BR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071563" y="214313"/>
            <a:ext cx="6858000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0" anchor="ctr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chemeClr val="tx2"/>
                </a:solidFill>
                <a:cs typeface="Times New Roman" pitchFamily="18" charset="0"/>
              </a:rPr>
              <a:t>Auditoria Técnica Rede Metrovix</a:t>
            </a:r>
          </a:p>
          <a:p>
            <a:pPr algn="ctr">
              <a:defRPr/>
            </a:pPr>
            <a:r>
              <a:rPr lang="pt-BR" sz="2000" b="1" dirty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Período: 4 a 7 de Maio 2010</a:t>
            </a:r>
            <a:endParaRPr lang="pt-B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580" name="Retângulo 4"/>
          <p:cNvSpPr>
            <a:spLocks noChangeArrowheads="1"/>
          </p:cNvSpPr>
          <p:nvPr/>
        </p:nvSpPr>
        <p:spPr bwMode="auto">
          <a:xfrm>
            <a:off x="1544638" y="1549400"/>
            <a:ext cx="2362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/>
            <a:r>
              <a:rPr lang="pt-BR" sz="2000" b="1">
                <a:cs typeface="Times New Roman" pitchFamily="18" charset="0"/>
              </a:rPr>
              <a:t>4.     Observações</a:t>
            </a: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71503" y="4299172"/>
            <a:ext cx="8072463" cy="15850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>
              <a:defRPr/>
            </a:pPr>
            <a:r>
              <a:rPr lang="pt-BR" b="1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Contrato </a:t>
            </a:r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de manutenção preventiva, através do qual sejam realizadas podas de galhos e readequações de </a:t>
            </a:r>
            <a: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cabos </a:t>
            </a:r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e acessórios em caso de </a:t>
            </a:r>
            <a: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troca de postes, </a:t>
            </a:r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por exemplo</a:t>
            </a:r>
            <a:endParaRPr lang="pt-BR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endParaRPr lang="pt-BR" sz="700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Aperfeiçoamento do </a:t>
            </a:r>
            <a: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processo de acionamento da empresa de manutenção</a:t>
            </a:r>
            <a:endParaRPr lang="pt-BR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928693" y="2670085"/>
            <a:ext cx="728664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>
              <a:defRPr/>
            </a:pPr>
            <a:r>
              <a:rPr lang="pt-BR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Intervenções que impliquem em modificações na rede deverão ser previamente comunicadas ao </a:t>
            </a:r>
            <a:r>
              <a:rPr lang="pt-BR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CG/CT </a:t>
            </a:r>
            <a:r>
              <a:rPr lang="pt-BR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e à RNP</a:t>
            </a:r>
            <a:endParaRPr lang="pt-BR" sz="5400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071563" y="214313"/>
            <a:ext cx="6858000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0" anchor="ctr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chemeClr val="tx2"/>
                </a:solidFill>
                <a:cs typeface="Times New Roman" pitchFamily="18" charset="0"/>
              </a:rPr>
              <a:t>Auditoria Técnica Rede Metrovix</a:t>
            </a:r>
          </a:p>
          <a:p>
            <a:pPr algn="ctr">
              <a:defRPr/>
            </a:pPr>
            <a:r>
              <a:rPr lang="pt-BR" sz="2000" b="1" dirty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Período: 4 a 7 de Maio 2010</a:t>
            </a:r>
            <a:endParaRPr lang="pt-B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5604" name="Retângulo 4"/>
          <p:cNvSpPr>
            <a:spLocks noChangeArrowheads="1"/>
          </p:cNvSpPr>
          <p:nvPr/>
        </p:nvSpPr>
        <p:spPr bwMode="auto">
          <a:xfrm>
            <a:off x="1531938" y="1549400"/>
            <a:ext cx="3400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/>
            <a:r>
              <a:rPr lang="pt-BR" sz="2000" b="1">
                <a:cs typeface="Times New Roman" pitchFamily="18" charset="0"/>
              </a:rPr>
              <a:t>5.     Intervenções na Rede</a:t>
            </a: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928693" y="4170363"/>
            <a:ext cx="7072331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>
              <a:defRPr/>
            </a:pPr>
            <a:r>
              <a:rPr lang="pt-BR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Modificações só poderão ser implantadas após aprovadas pelo CG/CT e pela RNP.</a:t>
            </a:r>
            <a:endParaRPr lang="pt-BR" sz="5400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00065" y="2025370"/>
            <a:ext cx="8358215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>
              <a:defRPr/>
            </a:pPr>
            <a: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Próximas auditorias deverão ser iniciadas após a medição das fibras com Power meter e com OTDR por profissionais habilitados </a:t>
            </a:r>
            <a:endParaRPr lang="pt-BR" b="1" dirty="0" smtClean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endParaRPr lang="pt-BR" sz="600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A </a:t>
            </a:r>
            <a: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inspeção em campo só deverá ser realizada com as medições em mãos</a:t>
            </a:r>
            <a:endParaRPr lang="pt-BR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500065" y="3071810"/>
            <a:ext cx="828677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>
              <a:defRPr/>
            </a:pPr>
            <a: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As auditorias precisam contar com a assistência de técnico familiarizado com a rede </a:t>
            </a:r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. </a:t>
            </a:r>
          </a:p>
          <a:p>
            <a:pPr eaLnBrk="0" hangingPunct="0">
              <a:defRPr/>
            </a:pPr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De </a:t>
            </a:r>
            <a: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preferência, alguém que tenha trabalhado em sua construção ou que trabalhe para a empresa responsável por sua manutenção</a:t>
            </a:r>
            <a:endParaRPr lang="pt-BR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500065" y="4338809"/>
            <a:ext cx="778671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>
              <a:defRPr/>
            </a:pPr>
            <a: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É necessário manter a identificação de cabos e acessórios da </a:t>
            </a:r>
            <a:r>
              <a:rPr lang="pt-BR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rede</a:t>
            </a:r>
            <a:endParaRPr lang="pt-BR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500065" y="4787807"/>
            <a:ext cx="814390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>
              <a:defRPr/>
            </a:pPr>
            <a: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Excesso de galhos, congestionamento de postes e falta de profissional familiarizado com a rede dificultaram a clara identificação de cabos e de acessórios da rede METROVIX</a:t>
            </a:r>
            <a:endParaRPr lang="pt-BR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630" name="Retângulo 8"/>
          <p:cNvSpPr>
            <a:spLocks noChangeArrowheads="1"/>
          </p:cNvSpPr>
          <p:nvPr/>
        </p:nvSpPr>
        <p:spPr bwMode="auto">
          <a:xfrm>
            <a:off x="1481138" y="1528763"/>
            <a:ext cx="31734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/>
            <a:r>
              <a:rPr lang="pt-BR" sz="2000" b="1">
                <a:cs typeface="Times New Roman" pitchFamily="18" charset="0"/>
              </a:rPr>
              <a:t>6.     Observações Finais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071563" y="214313"/>
            <a:ext cx="6858000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0" anchor="ctr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chemeClr val="tx2"/>
                </a:solidFill>
                <a:cs typeface="Times New Roman" pitchFamily="18" charset="0"/>
              </a:rPr>
              <a:t>Auditoria Técnica Rede Metrovix</a:t>
            </a:r>
          </a:p>
          <a:p>
            <a:pPr algn="ctr">
              <a:defRPr/>
            </a:pPr>
            <a:r>
              <a:rPr lang="pt-BR" sz="2000" b="1" dirty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Período: 4 a 7 de Maio 2010</a:t>
            </a:r>
            <a:endParaRPr lang="pt-B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071563" y="214313"/>
            <a:ext cx="6858000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0" anchor="ctr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chemeClr val="tx2"/>
                </a:solidFill>
                <a:cs typeface="Times New Roman" pitchFamily="18" charset="0"/>
              </a:rPr>
              <a:t>Auditoria Técnica Rede Metrovix</a:t>
            </a:r>
          </a:p>
          <a:p>
            <a:pPr algn="ctr">
              <a:defRPr/>
            </a:pPr>
            <a:r>
              <a:rPr lang="pt-BR" sz="2000" b="1" dirty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Período: 4 a 7 de Maio 2010</a:t>
            </a:r>
            <a:endParaRPr lang="pt-B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7651" name="Retângulo 4"/>
          <p:cNvSpPr>
            <a:spLocks noChangeArrowheads="1"/>
          </p:cNvSpPr>
          <p:nvPr/>
        </p:nvSpPr>
        <p:spPr bwMode="auto">
          <a:xfrm>
            <a:off x="1481138" y="1528763"/>
            <a:ext cx="32718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/>
            <a:r>
              <a:rPr lang="pt-BR" sz="2000" b="1">
                <a:cs typeface="Times New Roman" pitchFamily="18" charset="0"/>
              </a:rPr>
              <a:t>7.     Registro Fotográfico</a:t>
            </a:r>
          </a:p>
        </p:txBody>
      </p:sp>
      <p:sp>
        <p:nvSpPr>
          <p:cNvPr id="7" name="CaixaDeTexto 2"/>
          <p:cNvSpPr txBox="1">
            <a:spLocks noChangeArrowheads="1"/>
          </p:cNvSpPr>
          <p:nvPr/>
        </p:nvSpPr>
        <p:spPr bwMode="auto">
          <a:xfrm>
            <a:off x="1357313" y="2786063"/>
            <a:ext cx="7042150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pt-BR"/>
              <a:t>   Ausência de serviços de poda de galhos</a:t>
            </a:r>
          </a:p>
          <a:p>
            <a:pPr>
              <a:buFont typeface="Courier New" pitchFamily="49" charset="0"/>
              <a:buChar char="o"/>
            </a:pPr>
            <a:r>
              <a:rPr lang="pt-BR"/>
              <a:t>   Ausência de manutenção preventiva</a:t>
            </a:r>
          </a:p>
          <a:p>
            <a:pPr>
              <a:buFont typeface="Courier New" pitchFamily="49" charset="0"/>
              <a:buChar char="o"/>
            </a:pPr>
            <a:r>
              <a:rPr lang="pt-BR"/>
              <a:t>   Congestionamento de cabos</a:t>
            </a:r>
          </a:p>
          <a:p>
            <a:pPr>
              <a:buFont typeface="Courier New" pitchFamily="49" charset="0"/>
              <a:buChar char="o"/>
            </a:pPr>
            <a:r>
              <a:rPr lang="pt-BR"/>
              <a:t>   Congestionamento de caixas de emenda</a:t>
            </a:r>
          </a:p>
          <a:p>
            <a:pPr>
              <a:buFont typeface="Courier New" pitchFamily="49" charset="0"/>
              <a:buChar char="o"/>
            </a:pPr>
            <a:r>
              <a:rPr lang="pt-BR"/>
              <a:t>   Congestionamento de sobras de cabos</a:t>
            </a:r>
          </a:p>
          <a:p>
            <a:pPr>
              <a:buFont typeface="Courier New" pitchFamily="49" charset="0"/>
              <a:buChar char="o"/>
            </a:pPr>
            <a:r>
              <a:rPr lang="pt-BR"/>
              <a:t>   Cabo de terceiro enrolado sobre sobra técnica da rede Metrovix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7" descr="C:\Users\Fanton_pai\Desktop\Documents\Fanton&amp;Fanton\RNP\Projetos-Redecomep\Auditorias em redes\Auditoria Metrovix\Fotos Metrovix\CIMG04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141288"/>
            <a:ext cx="8858250" cy="664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CaixaDeTexto 2"/>
          <p:cNvSpPr txBox="1">
            <a:spLocks noChangeArrowheads="1"/>
          </p:cNvSpPr>
          <p:nvPr/>
        </p:nvSpPr>
        <p:spPr bwMode="auto">
          <a:xfrm>
            <a:off x="1857375" y="357188"/>
            <a:ext cx="57292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bg1"/>
                </a:solidFill>
              </a:rPr>
              <a:t>AUSÊNCIA DE SERVIÇOS DE PODA DE GALHOS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C:\Users\Fanton_pai\Desktop\Documents\Fanton&amp;Fanton\RNP\Projetos-Redecomep\Auditorias em redes\Auditoria Metrovix\Fotos Metrovix\CIMG04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142875"/>
            <a:ext cx="8858250" cy="664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CaixaDeTexto 3"/>
          <p:cNvSpPr txBox="1">
            <a:spLocks noChangeArrowheads="1"/>
          </p:cNvSpPr>
          <p:nvPr/>
        </p:nvSpPr>
        <p:spPr bwMode="auto">
          <a:xfrm>
            <a:off x="1857375" y="357188"/>
            <a:ext cx="57292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bg1"/>
                </a:solidFill>
              </a:rPr>
              <a:t>AUSÊNCIA DE SERVIÇOS DE PODA DE GALHOS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Fanton_pai\Desktop\Documents\Fanton&amp;Fanton\RNP\Projetos-Redecomep\Auditorias em redes\Auditoria Metrovix\Fotos Metrovix\CIMG04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25" y="614363"/>
            <a:ext cx="7199313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 descr="C:\Users\Fanton_pai\Desktop\Documents\Fanton&amp;Fanton\RNP\Projetos-Redecomep\Auditorias em redes\Auditoria Metrovix\Fotos Metrovix\CIMG04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5" y="71438"/>
            <a:ext cx="8858250" cy="664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CaixaDeTexto 4"/>
          <p:cNvSpPr txBox="1">
            <a:spLocks noChangeArrowheads="1"/>
          </p:cNvSpPr>
          <p:nvPr/>
        </p:nvSpPr>
        <p:spPr bwMode="auto">
          <a:xfrm>
            <a:off x="1857375" y="357188"/>
            <a:ext cx="57292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solidFill>
                  <a:schemeClr val="bg1"/>
                </a:solidFill>
              </a:rPr>
              <a:t>AUSÊNCIA DE SERVIÇOS DE PODA DE GALHOS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071563" y="214313"/>
            <a:ext cx="6858000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0" anchor="ctr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chemeClr val="tx2"/>
                </a:solidFill>
                <a:cs typeface="Times New Roman" pitchFamily="18" charset="0"/>
              </a:rPr>
              <a:t>Auditoria Técnica Rede Metrovix</a:t>
            </a:r>
          </a:p>
          <a:p>
            <a:pPr algn="ctr">
              <a:defRPr/>
            </a:pPr>
            <a:r>
              <a:rPr lang="pt-BR" sz="2000" b="1" dirty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Período: 4 a 7 de Maio 2010</a:t>
            </a:r>
            <a:endParaRPr lang="pt-B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71625" y="2121654"/>
            <a:ext cx="4786313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marL="457200" indent="-457200" algn="just">
              <a:buFont typeface="+mj-lt"/>
              <a:buAutoNum type="arabicPeriod"/>
              <a:defRPr/>
            </a:pPr>
            <a:r>
              <a:rPr lang="pt-BR" sz="2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Medições </a:t>
            </a:r>
            <a:r>
              <a:rPr lang="pt-BR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com Power-meter</a:t>
            </a:r>
          </a:p>
          <a:p>
            <a:pPr marL="457200" indent="-457200" algn="just">
              <a:buFont typeface="+mj-lt"/>
              <a:buAutoNum type="arabicPeriod"/>
              <a:defRPr/>
            </a:pPr>
            <a:endParaRPr lang="pt-BR" sz="2000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457200" indent="-457200" algn="just">
              <a:buFont typeface="+mj-lt"/>
              <a:buAutoNum type="arabicPeriod"/>
              <a:defRPr/>
            </a:pPr>
            <a:r>
              <a:rPr lang="pt-BR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Medições com OTDR </a:t>
            </a:r>
          </a:p>
          <a:p>
            <a:pPr marL="457200" indent="-457200" algn="just">
              <a:buFont typeface="+mj-lt"/>
              <a:buAutoNum type="arabicPeriod"/>
              <a:defRPr/>
            </a:pPr>
            <a:endParaRPr lang="pt-BR" sz="2000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457200" indent="-457200" algn="just">
              <a:buFont typeface="+mj-lt"/>
              <a:buAutoNum type="arabicPeriod"/>
              <a:defRPr/>
            </a:pPr>
            <a:r>
              <a:rPr lang="pt-BR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Resumo da auditoria</a:t>
            </a:r>
          </a:p>
          <a:p>
            <a:pPr marL="457200" indent="-457200" algn="just">
              <a:buFont typeface="+mj-lt"/>
              <a:buAutoNum type="arabicPeriod"/>
              <a:defRPr/>
            </a:pPr>
            <a:endParaRPr lang="pt-BR" sz="2000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457200" indent="-457200" algn="just">
              <a:buFont typeface="+mj-lt"/>
              <a:buAutoNum type="arabicPeriod"/>
              <a:defRPr/>
            </a:pPr>
            <a:r>
              <a:rPr lang="pt-BR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Observações</a:t>
            </a:r>
          </a:p>
          <a:p>
            <a:pPr marL="457200" indent="-457200" algn="just">
              <a:buFont typeface="+mj-lt"/>
              <a:buAutoNum type="arabicPeriod"/>
              <a:defRPr/>
            </a:pPr>
            <a:endParaRPr lang="pt-BR" sz="2000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457200" indent="-457200" algn="just">
              <a:buFont typeface="+mj-lt"/>
              <a:buAutoNum type="arabicPeriod"/>
              <a:defRPr/>
            </a:pPr>
            <a:r>
              <a:rPr lang="pt-BR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Intervenções na rede</a:t>
            </a:r>
          </a:p>
          <a:p>
            <a:pPr marL="457200" indent="-457200" algn="just">
              <a:buFont typeface="+mj-lt"/>
              <a:buAutoNum type="arabicPeriod"/>
              <a:defRPr/>
            </a:pPr>
            <a:endParaRPr lang="pt-BR" sz="2000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457200" indent="-457200" algn="just">
              <a:buFont typeface="+mj-lt"/>
              <a:buAutoNum type="arabicPeriod"/>
              <a:defRPr/>
            </a:pPr>
            <a:r>
              <a:rPr lang="pt-BR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Observações Finais</a:t>
            </a:r>
          </a:p>
          <a:p>
            <a:pPr marL="457200" indent="-457200" algn="just">
              <a:buFont typeface="+mj-lt"/>
              <a:buAutoNum type="arabicPeriod"/>
              <a:defRPr/>
            </a:pPr>
            <a:endParaRPr lang="pt-BR" sz="2000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457200" indent="-457200" algn="just">
              <a:buFont typeface="+mj-lt"/>
              <a:buAutoNum type="arabicPeriod"/>
              <a:defRPr/>
            </a:pPr>
            <a:r>
              <a:rPr lang="pt-BR" sz="2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Registro Fotográfico</a:t>
            </a:r>
          </a:p>
        </p:txBody>
      </p:sp>
      <p:sp>
        <p:nvSpPr>
          <p:cNvPr id="7" name="Retângulo 11"/>
          <p:cNvSpPr>
            <a:spLocks noChangeArrowheads="1"/>
          </p:cNvSpPr>
          <p:nvPr/>
        </p:nvSpPr>
        <p:spPr bwMode="auto">
          <a:xfrm>
            <a:off x="2951515" y="1528763"/>
            <a:ext cx="31774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 algn="just"/>
            <a:r>
              <a:rPr lang="pt-BR" sz="2000" b="1" dirty="0" smtClean="0">
                <a:cs typeface="Times New Roman" pitchFamily="18" charset="0"/>
              </a:rPr>
              <a:t>Roteiro da apresentação</a:t>
            </a:r>
            <a:endParaRPr lang="pt-BR" sz="2000" b="1" dirty="0">
              <a:cs typeface="Times New Roman" pitchFamily="18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C:\Users\Fanton_pai\Desktop\Documents\Fanton&amp;Fanton\RNP\Projetos-Redecomep\Auditorias em redes\Auditoria Metrovix\Fotos Metrovix\CIMG04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214313"/>
            <a:ext cx="8640762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CaixaDeTexto 6"/>
          <p:cNvSpPr txBox="1">
            <a:spLocks noChangeArrowheads="1"/>
          </p:cNvSpPr>
          <p:nvPr/>
        </p:nvSpPr>
        <p:spPr bwMode="auto">
          <a:xfrm>
            <a:off x="2014538" y="357188"/>
            <a:ext cx="50196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b="1">
                <a:solidFill>
                  <a:schemeClr val="bg1"/>
                </a:solidFill>
              </a:rPr>
              <a:t>AUSÊNCIA DE MANUTENÇÃO PREVENTIVA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Fanton_pai\Desktop\Documents\Fanton&amp;Fanton\RNP\Projetos-Redecomep\Auditorias em redes\Auditoria Metrovix\Fotos Metrovix\060520102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" y="142875"/>
            <a:ext cx="8863013" cy="664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1" name="CaixaDeTexto 2"/>
          <p:cNvSpPr txBox="1">
            <a:spLocks noChangeArrowheads="1"/>
          </p:cNvSpPr>
          <p:nvPr/>
        </p:nvSpPr>
        <p:spPr bwMode="auto">
          <a:xfrm>
            <a:off x="2014538" y="357188"/>
            <a:ext cx="50196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b="1">
                <a:solidFill>
                  <a:schemeClr val="bg1"/>
                </a:solidFill>
              </a:rPr>
              <a:t>AUSÊNCIA DE MANUTENÇÃO PREVENTIVA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 descr="C:\Users\Fanton_pai\Desktop\Documents\Fanton&amp;Fanton\RNP\Projetos-Redecomep\Auditorias em redes\Auditoria Metrovix\Fotos Metrovix\CIMG03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214313"/>
            <a:ext cx="8640762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CaixaDeTexto 6"/>
          <p:cNvSpPr txBox="1">
            <a:spLocks noChangeArrowheads="1"/>
          </p:cNvSpPr>
          <p:nvPr/>
        </p:nvSpPr>
        <p:spPr bwMode="auto">
          <a:xfrm>
            <a:off x="2516188" y="357188"/>
            <a:ext cx="4016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b="1">
                <a:solidFill>
                  <a:schemeClr val="bg1"/>
                </a:solidFill>
              </a:rPr>
              <a:t>CONGESTIONAMENTO DE CABOS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Fanton_pai\Desktop\Documents\Fanton&amp;Fanton\RNP\Projetos-Redecomep\Auditorias em redes\Auditoria Metrovix\Fotos Metrovix\CIMG04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488" y="214313"/>
            <a:ext cx="8640762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CaixaDeTexto 2"/>
          <p:cNvSpPr txBox="1">
            <a:spLocks noChangeArrowheads="1"/>
          </p:cNvSpPr>
          <p:nvPr/>
        </p:nvSpPr>
        <p:spPr bwMode="auto">
          <a:xfrm>
            <a:off x="2573338" y="357188"/>
            <a:ext cx="40528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b="1">
                <a:solidFill>
                  <a:schemeClr val="bg1"/>
                </a:solidFill>
              </a:rPr>
              <a:t>CONGESTIONAMENTO DE CAIXAS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Fanton_pai\Desktop\Documents\Fanton&amp;Fanton\RNP\Projetos-Redecomep\Auditorias em redes\Auditoria Metrovix\Fotos Metrovix\CIMG04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488" y="214313"/>
            <a:ext cx="8640762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3" descr="C:\Users\Fanton_pai\Desktop\Documents\Fanton&amp;Fanton\RNP\Projetos-Redecomep\Auditorias em redes\Auditoria Metrovix\Fotos Metrovix\CIMG04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7488" y="214313"/>
            <a:ext cx="8640762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C:\Users\Fanton_pai\Desktop\Documents\Fanton&amp;Fanton\RNP\Projetos-Redecomep\Auditorias em redes\Auditoria Metrovix\Fotos Metrovix\CIMG04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7488" y="214313"/>
            <a:ext cx="8640762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 descr="C:\Users\Fanton_pai\Desktop\Documents\Fanton&amp;Fanton\RNP\Projetos-Redecomep\Auditorias em redes\Auditoria Metrovix\Fotos Metrovix\CIMG041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7488" y="214313"/>
            <a:ext cx="8640762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CaixaDeTexto 5"/>
          <p:cNvSpPr txBox="1">
            <a:spLocks noChangeArrowheads="1"/>
          </p:cNvSpPr>
          <p:nvPr/>
        </p:nvSpPr>
        <p:spPr bwMode="auto">
          <a:xfrm>
            <a:off x="1681163" y="357188"/>
            <a:ext cx="5838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b="1">
                <a:solidFill>
                  <a:schemeClr val="bg1"/>
                </a:solidFill>
              </a:rPr>
              <a:t>CONGESTIONAMENTO DE RESERVAS DE CABOS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3" descr="C:\Users\Fanton_pai\Desktop\Documents\Fanton&amp;Fanton\RNP\Projetos-Redecomep\Auditorias em redes\Auditoria Metrovix\Fotos Metrovix\CIMG04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214313"/>
            <a:ext cx="8640762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CaixaDeTexto 5"/>
          <p:cNvSpPr txBox="1">
            <a:spLocks noChangeArrowheads="1"/>
          </p:cNvSpPr>
          <p:nvPr/>
        </p:nvSpPr>
        <p:spPr bwMode="auto">
          <a:xfrm>
            <a:off x="1966913" y="357188"/>
            <a:ext cx="5267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b="1">
                <a:solidFill>
                  <a:schemeClr val="bg1"/>
                </a:solidFill>
              </a:rPr>
              <a:t>CONGESTIONAMENTO DE CAIXA E RESERVA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 descr="C:\Users\Fanton_pai\Desktop\Documents\Fanton&amp;Fanton\RNP\Projetos-Redecomep\Auditorias em redes\Auditoria Metrovix\Fotos Metrovix\CIMG04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214313"/>
            <a:ext cx="8640762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CaixaDeTexto 2"/>
          <p:cNvSpPr txBox="1">
            <a:spLocks noChangeArrowheads="1"/>
          </p:cNvSpPr>
          <p:nvPr/>
        </p:nvSpPr>
        <p:spPr bwMode="auto">
          <a:xfrm>
            <a:off x="357188" y="357188"/>
            <a:ext cx="8404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b="1">
                <a:solidFill>
                  <a:schemeClr val="bg1"/>
                </a:solidFill>
              </a:rPr>
              <a:t>CABO DE TERCEIRO ENROLADO SOBRE SOBRA TÉCNICA DA METROVIX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Fanton_pai\Desktop\Documents\Fanton&amp;Fanton\RNP\Projetos-Redecomep\Auditorias em redes\Auditoria Metrovix\Fotos Metrovix\CIMG04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214313"/>
            <a:ext cx="8640762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5" name="CaixaDeTexto 3"/>
          <p:cNvSpPr txBox="1">
            <a:spLocks noChangeArrowheads="1"/>
          </p:cNvSpPr>
          <p:nvPr/>
        </p:nvSpPr>
        <p:spPr bwMode="auto">
          <a:xfrm>
            <a:off x="357188" y="357188"/>
            <a:ext cx="8404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b="1">
                <a:solidFill>
                  <a:schemeClr val="bg1"/>
                </a:solidFill>
              </a:rPr>
              <a:t>CABO DE TERCEIRO ENROLADO SOBRE SOBRA TÉCNICA DA METROVIX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 descr="C:\Users\Fanton_pai\Desktop\Documents\Fanton&amp;Fanton\RNP\Projetos-Redecomep\Auditorias em redes\Auditoria Metrovix\Fotos Metrovix\CIMG04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488" y="214313"/>
            <a:ext cx="8640762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9" name="CaixaDeTexto 6"/>
          <p:cNvSpPr txBox="1">
            <a:spLocks noChangeArrowheads="1"/>
          </p:cNvSpPr>
          <p:nvPr/>
        </p:nvSpPr>
        <p:spPr bwMode="auto">
          <a:xfrm>
            <a:off x="357188" y="357188"/>
            <a:ext cx="84042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b="1">
                <a:solidFill>
                  <a:schemeClr val="bg1"/>
                </a:solidFill>
              </a:rPr>
              <a:t>CABO DE TERCEIRO ENROLADO SOBRE SOBRA TÉCNICA DA METROVIX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C000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dirty="0"/>
              <a:t>J</a:t>
            </a:r>
          </a:p>
        </p:txBody>
      </p:sp>
      <p:grpSp>
        <p:nvGrpSpPr>
          <p:cNvPr id="40963" name="Grupo 9"/>
          <p:cNvGrpSpPr>
            <a:grpSpLocks/>
          </p:cNvGrpSpPr>
          <p:nvPr/>
        </p:nvGrpSpPr>
        <p:grpSpPr bwMode="auto">
          <a:xfrm>
            <a:off x="2513013" y="1943100"/>
            <a:ext cx="3773487" cy="3097213"/>
            <a:chOff x="2512811" y="1943100"/>
            <a:chExt cx="3773701" cy="3097138"/>
          </a:xfrm>
        </p:grpSpPr>
        <p:pic>
          <p:nvPicPr>
            <p:cNvPr id="40965" name="Picture 4" descr="C:\Users\Fanton_pai\Desktop\Documents\Fanton&amp;Fanton\RNP\Projetos-Redecomep\Auditorias em redes\Auditoria Metrovix\Fotos Metrovix\CIMG0377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512811" y="1943100"/>
              <a:ext cx="3773701" cy="2843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40" name="CaixaDeTexto 6"/>
            <p:cNvSpPr txBox="1">
              <a:spLocks noChangeArrowheads="1"/>
            </p:cNvSpPr>
            <p:nvPr/>
          </p:nvSpPr>
          <p:spPr bwMode="auto">
            <a:xfrm>
              <a:off x="2893833" y="4786244"/>
              <a:ext cx="3021183" cy="2539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pt-BR" sz="1050" dirty="0"/>
                <a:t>Fanton e Aquino fotografados por Juan Iglesias</a:t>
              </a:r>
            </a:p>
          </p:txBody>
        </p:sp>
      </p:grp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071563" y="225425"/>
            <a:ext cx="6858000" cy="84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0" anchor="ctr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chemeClr val="tx2"/>
                </a:solidFill>
                <a:cs typeface="Times New Roman" pitchFamily="18" charset="0"/>
              </a:rPr>
              <a:t>Auditoria Técnica Rede Metrovix</a:t>
            </a:r>
          </a:p>
          <a:p>
            <a:pPr algn="ctr">
              <a:defRPr/>
            </a:pPr>
            <a:r>
              <a:rPr lang="pt-BR" sz="2000" b="1" dirty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Período: 4 a 7 de Maio 2010</a:t>
            </a:r>
            <a:endParaRPr lang="pt-B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428727" y="2286014"/>
            <a:ext cx="507206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Testadas 18 das 36 fibras do anel</a:t>
            </a:r>
            <a:endParaRPr lang="pt-BR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428727" y="2857514"/>
            <a:ext cx="500063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Testes com Power-meter:</a:t>
            </a:r>
          </a:p>
          <a:p>
            <a:pPr>
              <a:defRPr/>
            </a:pPr>
            <a:r>
              <a:rPr lang="pt-BR" sz="2400" b="1" dirty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Fibras desocupadas e contínuas</a:t>
            </a:r>
            <a:endParaRPr lang="pt-BR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428727" y="3895739"/>
            <a:ext cx="650082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pt-BR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Medidas realizadas no sentido horário e no sentido anti-horário (A&gt;B e B&gt;A)</a:t>
            </a:r>
            <a:endParaRPr lang="pt-BR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428758" y="4895864"/>
            <a:ext cx="6572266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>
              <a:defRPr/>
            </a:pPr>
            <a:r>
              <a:rPr lang="pt-BR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Comprimentos de onda: </a:t>
            </a:r>
            <a:r>
              <a:rPr lang="pt-BR" sz="2400" b="1" dirty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1310 nm e 1550 nm</a:t>
            </a:r>
            <a:endParaRPr lang="pt-BR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071563" y="214313"/>
            <a:ext cx="6858000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0" anchor="ctr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chemeClr val="tx2"/>
                </a:solidFill>
                <a:cs typeface="Times New Roman" pitchFamily="18" charset="0"/>
              </a:rPr>
              <a:t>Auditoria Técnica Rede Metrovix</a:t>
            </a:r>
          </a:p>
          <a:p>
            <a:pPr algn="ctr">
              <a:defRPr/>
            </a:pPr>
            <a:r>
              <a:rPr lang="pt-BR" sz="2000" b="1" dirty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Período: 4 a 7 de Maio 2010</a:t>
            </a:r>
            <a:endParaRPr lang="pt-B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127" name="Retângulo 4"/>
          <p:cNvSpPr>
            <a:spLocks noChangeArrowheads="1"/>
          </p:cNvSpPr>
          <p:nvPr/>
        </p:nvSpPr>
        <p:spPr bwMode="auto">
          <a:xfrm>
            <a:off x="1544638" y="1549400"/>
            <a:ext cx="428148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/>
            <a:r>
              <a:rPr lang="pt-BR" sz="2000" b="1">
                <a:cs typeface="Times New Roman" pitchFamily="18" charset="0"/>
              </a:rPr>
              <a:t>1.     Medições com Power-meter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973581" y="2030413"/>
            <a:ext cx="7000893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>
              <a:defRPr/>
            </a:pPr>
            <a:r>
              <a:rPr lang="pt-BR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Apenas fibras desocupadas que apresentaram descontinuidade foram testadas com OTDR</a:t>
            </a:r>
            <a:endParaRPr lang="pt-BR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973582" y="3071810"/>
            <a:ext cx="62865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>
              <a:defRPr/>
            </a:pPr>
            <a:r>
              <a:rPr lang="pt-BR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Medições com OTDR: Sentidos horário e anti-horário</a:t>
            </a:r>
            <a:endParaRPr lang="pt-BR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973550" y="4059800"/>
            <a:ext cx="745610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>
              <a:defRPr/>
            </a:pPr>
            <a:r>
              <a:rPr lang="pt-BR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Apenas as fibras 2 e 3 tiveram os eventos de perda </a:t>
            </a:r>
            <a:r>
              <a:rPr lang="pt-BR" sz="24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anotados. Foram descobertas fusões com perdas de até 0,5 dB</a:t>
            </a:r>
            <a:endParaRPr lang="pt-BR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973581" y="5455523"/>
            <a:ext cx="692945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>
              <a:defRPr/>
            </a:pPr>
            <a:r>
              <a:rPr lang="pt-BR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Valor objetivo estabelecido pela RNP: </a:t>
            </a:r>
            <a:r>
              <a:rPr lang="pt-BR" sz="2400" b="1" dirty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0,05 dB</a:t>
            </a:r>
            <a:endParaRPr lang="pt-BR" sz="2400" b="1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r>
              <a:rPr lang="pt-BR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Valor típico de uma boa fusão:             </a:t>
            </a:r>
            <a:r>
              <a:rPr lang="pt-BR" sz="2400" b="1" dirty="0">
                <a:latin typeface="Arial" pitchFamily="34" charset="0"/>
                <a:cs typeface="Arial" pitchFamily="34" charset="0"/>
              </a:rPr>
              <a:t>0,01 dB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071563" y="214313"/>
            <a:ext cx="6858000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0" anchor="ctr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chemeClr val="tx2"/>
                </a:solidFill>
                <a:cs typeface="Times New Roman" pitchFamily="18" charset="0"/>
              </a:rPr>
              <a:t>Auditoria Técnica Rede Metrovix</a:t>
            </a:r>
          </a:p>
          <a:p>
            <a:pPr algn="ctr">
              <a:defRPr/>
            </a:pPr>
            <a:r>
              <a:rPr lang="pt-BR" sz="2000" b="1" dirty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Período: 4 a 7 de Maio 2010</a:t>
            </a:r>
            <a:endParaRPr lang="pt-B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151" name="Retângulo 4"/>
          <p:cNvSpPr>
            <a:spLocks noChangeArrowheads="1"/>
          </p:cNvSpPr>
          <p:nvPr/>
        </p:nvSpPr>
        <p:spPr bwMode="auto">
          <a:xfrm>
            <a:off x="1544638" y="1549400"/>
            <a:ext cx="34147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457200" indent="-457200"/>
            <a:r>
              <a:rPr lang="pt-BR" sz="2000" b="1">
                <a:cs typeface="Times New Roman" pitchFamily="18" charset="0"/>
              </a:rPr>
              <a:t>2.     Medições com OTDR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"/>
          <p:cNvSpPr>
            <a:spLocks noChangeArrowheads="1"/>
          </p:cNvSpPr>
          <p:nvPr/>
        </p:nvSpPr>
        <p:spPr bwMode="auto">
          <a:xfrm>
            <a:off x="1500188" y="1249363"/>
            <a:ext cx="63579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pt-BR" sz="2000" b="1">
                <a:cs typeface="Times New Roman" pitchFamily="18" charset="0"/>
              </a:rPr>
              <a:t>Comparações de</a:t>
            </a:r>
          </a:p>
          <a:p>
            <a:pPr algn="ctr" eaLnBrk="0" hangingPunct="0"/>
            <a:r>
              <a:rPr lang="pt-BR" sz="2000" b="1">
                <a:cs typeface="Times New Roman" pitchFamily="18" charset="0"/>
              </a:rPr>
              <a:t>Testes com Power-meter realizados em</a:t>
            </a:r>
          </a:p>
          <a:p>
            <a:pPr algn="ctr" eaLnBrk="0" hangingPunct="0"/>
            <a:r>
              <a:rPr lang="pt-BR" sz="2000" b="1">
                <a:cs typeface="Times New Roman" pitchFamily="18" charset="0"/>
              </a:rPr>
              <a:t>14/06/2007 e 05/05/2010</a:t>
            </a:r>
            <a:endParaRPr lang="pt-BR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571625" y="2341563"/>
            <a:ext cx="6357938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pt-BR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Medidas em 1310 nm:</a:t>
            </a:r>
          </a:p>
          <a:p>
            <a:pPr eaLnBrk="0" hangingPunct="0">
              <a:defRPr/>
            </a:pPr>
            <a:endParaRPr lang="pt-BR" sz="1050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pt-BR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Sentido horário:</a:t>
            </a:r>
          </a:p>
          <a:p>
            <a:pPr eaLnBrk="0" hangingPunct="0">
              <a:defRPr/>
            </a:pPr>
            <a:r>
              <a:rPr lang="pt-BR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Acréscimos de atenuação:   </a:t>
            </a:r>
            <a:r>
              <a:rPr lang="pt-BR" sz="2000" dirty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entre  4,59  e   8,11 dB</a:t>
            </a:r>
          </a:p>
          <a:p>
            <a:pPr eaLnBrk="0" hangingPunct="0">
              <a:defRPr/>
            </a:pPr>
            <a:endParaRPr lang="pt-BR" sz="1050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pt-BR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Sentido anti-horário:    </a:t>
            </a:r>
          </a:p>
          <a:p>
            <a:pPr eaLnBrk="0" hangingPunct="0">
              <a:defRPr/>
            </a:pPr>
            <a:r>
              <a:rPr lang="pt-BR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Acréscimos de atenuação:   </a:t>
            </a:r>
            <a:r>
              <a:rPr lang="pt-BR" sz="2000" dirty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entre  4,07  e  10,30 dB</a:t>
            </a:r>
            <a:endParaRPr lang="pt-BR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571625" y="4572000"/>
            <a:ext cx="6357938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pt-BR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Medidas em 1550 nm:</a:t>
            </a:r>
          </a:p>
          <a:p>
            <a:pPr eaLnBrk="0" hangingPunct="0">
              <a:defRPr/>
            </a:pPr>
            <a:endParaRPr lang="pt-BR" sz="1050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pt-BR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sentido horário:</a:t>
            </a:r>
          </a:p>
          <a:p>
            <a:pPr eaLnBrk="0" hangingPunct="0">
              <a:defRPr/>
            </a:pPr>
            <a:r>
              <a:rPr lang="pt-BR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Acréscimos de atenuação:   </a:t>
            </a:r>
            <a:r>
              <a:rPr lang="pt-BR" sz="2000" dirty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entre  1,30  e  9,15 dB</a:t>
            </a:r>
          </a:p>
          <a:p>
            <a:pPr eaLnBrk="0" hangingPunct="0">
              <a:defRPr/>
            </a:pPr>
            <a:endParaRPr lang="pt-BR" sz="1050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pt-BR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sentido anti-horário:</a:t>
            </a:r>
          </a:p>
          <a:p>
            <a:pPr eaLnBrk="0" hangingPunct="0">
              <a:defRPr/>
            </a:pPr>
            <a:r>
              <a:rPr lang="pt-BR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Acréscimos de atenuação:   </a:t>
            </a:r>
            <a:r>
              <a:rPr lang="pt-BR" sz="2000" dirty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entre  3,06  e  11,77 </a:t>
            </a:r>
            <a:r>
              <a:rPr lang="pt-BR" sz="2000" dirty="0" err="1">
                <a:latin typeface="Arial" pitchFamily="34" charset="0"/>
                <a:ea typeface="Times New Roman" pitchFamily="18" charset="0"/>
                <a:cs typeface="Times New Roman" pitchFamily="18" charset="0"/>
              </a:rPr>
              <a:t>dBv</a:t>
            </a:r>
            <a:endParaRPr lang="pt-BR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071563" y="214313"/>
            <a:ext cx="6858000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0" anchor="ctr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chemeClr val="tx2"/>
                </a:solidFill>
                <a:cs typeface="Times New Roman" pitchFamily="18" charset="0"/>
              </a:rPr>
              <a:t>Auditoria Técnica Rede Metrovix</a:t>
            </a:r>
          </a:p>
          <a:p>
            <a:pPr algn="ctr">
              <a:defRPr/>
            </a:pPr>
            <a:r>
              <a:rPr lang="pt-BR" sz="2000" b="1" dirty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Período: 4 a 7 de Maio 2010</a:t>
            </a:r>
            <a:endParaRPr lang="pt-B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1500188" y="1249363"/>
            <a:ext cx="63579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pt-BR" sz="2000" b="1">
                <a:cs typeface="Times New Roman" pitchFamily="18" charset="0"/>
              </a:rPr>
              <a:t>Comparações de</a:t>
            </a:r>
          </a:p>
          <a:p>
            <a:pPr algn="ctr" eaLnBrk="0" hangingPunct="0"/>
            <a:r>
              <a:rPr lang="pt-BR" sz="2000" b="1">
                <a:cs typeface="Times New Roman" pitchFamily="18" charset="0"/>
              </a:rPr>
              <a:t>Testes com Power-meter realizados em</a:t>
            </a:r>
          </a:p>
          <a:p>
            <a:pPr algn="ctr" eaLnBrk="0" hangingPunct="0"/>
            <a:r>
              <a:rPr lang="pt-BR" sz="2000" b="1">
                <a:cs typeface="Times New Roman" pitchFamily="18" charset="0"/>
              </a:rPr>
              <a:t>14/06/2007 e 05/05/2010</a:t>
            </a:r>
            <a:endParaRPr lang="pt-BR"/>
          </a:p>
        </p:txBody>
      </p:sp>
      <p:grpSp>
        <p:nvGrpSpPr>
          <p:cNvPr id="8195" name="Grupo 13"/>
          <p:cNvGrpSpPr>
            <a:grpSpLocks/>
          </p:cNvGrpSpPr>
          <p:nvPr/>
        </p:nvGrpSpPr>
        <p:grpSpPr bwMode="auto">
          <a:xfrm>
            <a:off x="1571625" y="2341563"/>
            <a:ext cx="6357938" cy="4246562"/>
            <a:chOff x="1571625" y="2341563"/>
            <a:chExt cx="6357938" cy="4246562"/>
          </a:xfrm>
        </p:grpSpPr>
        <p:sp>
          <p:nvSpPr>
            <p:cNvPr id="8" name="Rectangle 1"/>
            <p:cNvSpPr>
              <a:spLocks noChangeArrowheads="1"/>
            </p:cNvSpPr>
            <p:nvPr/>
          </p:nvSpPr>
          <p:spPr bwMode="auto">
            <a:xfrm>
              <a:off x="1571625" y="2341563"/>
              <a:ext cx="6357938" cy="2016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0" hangingPunct="0">
                <a:defRPr/>
              </a:pPr>
              <a:r>
                <a:rPr lang="pt-BR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itchFamily="34" charset="0"/>
                  <a:ea typeface="Times New Roman" pitchFamily="18" charset="0"/>
                  <a:cs typeface="Times New Roman" pitchFamily="18" charset="0"/>
                </a:rPr>
                <a:t>Medidas em 1310 nm:</a:t>
              </a:r>
            </a:p>
            <a:p>
              <a:pPr eaLnBrk="0" hangingPunct="0">
                <a:defRPr/>
              </a:pPr>
              <a:endParaRPr lang="pt-BR" sz="105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endParaRPr>
            </a:p>
            <a:p>
              <a:pPr eaLnBrk="0" hangingPunct="0">
                <a:defRPr/>
              </a:pPr>
              <a:r>
                <a:rPr lang="pt-BR" sz="2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itchFamily="34" charset="0"/>
                  <a:ea typeface="Times New Roman" pitchFamily="18" charset="0"/>
                  <a:cs typeface="Times New Roman" pitchFamily="18" charset="0"/>
                </a:rPr>
                <a:t>Sentido horário:</a:t>
              </a:r>
            </a:p>
            <a:p>
              <a:pPr eaLnBrk="0" hangingPunct="0">
                <a:defRPr/>
              </a:pPr>
              <a:r>
                <a:rPr lang="pt-BR" sz="2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itchFamily="34" charset="0"/>
                  <a:ea typeface="Times New Roman" pitchFamily="18" charset="0"/>
                  <a:cs typeface="Times New Roman" pitchFamily="18" charset="0"/>
                </a:rPr>
                <a:t>Acréscimos de atenuação:   </a:t>
              </a:r>
              <a:r>
                <a:rPr lang="pt-BR" sz="2000" dirty="0">
                  <a:latin typeface="Arial" pitchFamily="34" charset="0"/>
                  <a:ea typeface="Times New Roman" pitchFamily="18" charset="0"/>
                  <a:cs typeface="Times New Roman" pitchFamily="18" charset="0"/>
                </a:rPr>
                <a:t>entre  4,59  e   8,11 dB</a:t>
              </a:r>
            </a:p>
            <a:p>
              <a:pPr eaLnBrk="0" hangingPunct="0">
                <a:defRPr/>
              </a:pPr>
              <a:endParaRPr lang="pt-BR" sz="105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endParaRPr>
            </a:p>
            <a:p>
              <a:pPr eaLnBrk="0" hangingPunct="0">
                <a:defRPr/>
              </a:pPr>
              <a:r>
                <a:rPr lang="pt-BR" sz="2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itchFamily="34" charset="0"/>
                  <a:ea typeface="Times New Roman" pitchFamily="18" charset="0"/>
                  <a:cs typeface="Times New Roman" pitchFamily="18" charset="0"/>
                </a:rPr>
                <a:t>Sentido anti-horário:    </a:t>
              </a:r>
            </a:p>
            <a:p>
              <a:pPr eaLnBrk="0" hangingPunct="0">
                <a:defRPr/>
              </a:pPr>
              <a:r>
                <a:rPr lang="pt-BR" sz="2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itchFamily="34" charset="0"/>
                  <a:ea typeface="Times New Roman" pitchFamily="18" charset="0"/>
                  <a:cs typeface="Times New Roman" pitchFamily="18" charset="0"/>
                </a:rPr>
                <a:t>Acréscimos de atenuação:   </a:t>
              </a:r>
              <a:r>
                <a:rPr lang="pt-BR" sz="2000" dirty="0">
                  <a:latin typeface="Arial" pitchFamily="34" charset="0"/>
                  <a:ea typeface="Times New Roman" pitchFamily="18" charset="0"/>
                  <a:cs typeface="Times New Roman" pitchFamily="18" charset="0"/>
                </a:rPr>
                <a:t>entre  4,07  e  10,30 dB</a:t>
              </a:r>
              <a:endParaRPr lang="pt-BR" sz="2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Rectangle 1"/>
            <p:cNvSpPr>
              <a:spLocks noChangeArrowheads="1"/>
            </p:cNvSpPr>
            <p:nvPr/>
          </p:nvSpPr>
          <p:spPr bwMode="auto">
            <a:xfrm>
              <a:off x="1571625" y="4572000"/>
              <a:ext cx="6357938" cy="2016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eaLnBrk="0" hangingPunct="0">
                <a:defRPr/>
              </a:pPr>
              <a:r>
                <a:rPr lang="pt-BR" sz="2400" b="1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itchFamily="34" charset="0"/>
                  <a:ea typeface="Times New Roman" pitchFamily="18" charset="0"/>
                  <a:cs typeface="Times New Roman" pitchFamily="18" charset="0"/>
                </a:rPr>
                <a:t>Medidas em 1550 nm:</a:t>
              </a:r>
            </a:p>
            <a:p>
              <a:pPr eaLnBrk="0" hangingPunct="0">
                <a:defRPr/>
              </a:pPr>
              <a:endParaRPr lang="pt-BR" sz="105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endParaRPr>
            </a:p>
            <a:p>
              <a:pPr eaLnBrk="0" hangingPunct="0">
                <a:defRPr/>
              </a:pPr>
              <a:r>
                <a:rPr lang="pt-BR" sz="2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itchFamily="34" charset="0"/>
                  <a:ea typeface="Times New Roman" pitchFamily="18" charset="0"/>
                  <a:cs typeface="Times New Roman" pitchFamily="18" charset="0"/>
                </a:rPr>
                <a:t>sentido horário:</a:t>
              </a:r>
            </a:p>
            <a:p>
              <a:pPr eaLnBrk="0" hangingPunct="0">
                <a:defRPr/>
              </a:pPr>
              <a:r>
                <a:rPr lang="pt-BR" sz="2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itchFamily="34" charset="0"/>
                  <a:ea typeface="Times New Roman" pitchFamily="18" charset="0"/>
                  <a:cs typeface="Times New Roman" pitchFamily="18" charset="0"/>
                </a:rPr>
                <a:t>Acréscimos de atenuação:   </a:t>
              </a:r>
              <a:r>
                <a:rPr lang="pt-BR" sz="2000" dirty="0">
                  <a:latin typeface="Arial" pitchFamily="34" charset="0"/>
                  <a:ea typeface="Times New Roman" pitchFamily="18" charset="0"/>
                  <a:cs typeface="Times New Roman" pitchFamily="18" charset="0"/>
                </a:rPr>
                <a:t>entre  1,30  e  9,15 dB</a:t>
              </a:r>
            </a:p>
            <a:p>
              <a:pPr eaLnBrk="0" hangingPunct="0">
                <a:defRPr/>
              </a:pPr>
              <a:endParaRPr lang="pt-BR" sz="105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endParaRPr>
            </a:p>
            <a:p>
              <a:pPr eaLnBrk="0" hangingPunct="0">
                <a:defRPr/>
              </a:pPr>
              <a:r>
                <a:rPr lang="pt-BR" sz="2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itchFamily="34" charset="0"/>
                  <a:ea typeface="Times New Roman" pitchFamily="18" charset="0"/>
                  <a:cs typeface="Times New Roman" pitchFamily="18" charset="0"/>
                </a:rPr>
                <a:t>sentido anti-horário:</a:t>
              </a:r>
            </a:p>
            <a:p>
              <a:pPr eaLnBrk="0" hangingPunct="0">
                <a:defRPr/>
              </a:pPr>
              <a:r>
                <a:rPr lang="pt-BR" sz="2000" dirty="0">
                  <a:solidFill>
                    <a:schemeClr val="tx2">
                      <a:lumMod val="60000"/>
                      <a:lumOff val="40000"/>
                    </a:schemeClr>
                  </a:solidFill>
                  <a:latin typeface="Arial" pitchFamily="34" charset="0"/>
                  <a:ea typeface="Times New Roman" pitchFamily="18" charset="0"/>
                  <a:cs typeface="Times New Roman" pitchFamily="18" charset="0"/>
                </a:rPr>
                <a:t>Acréscimos de atenuação:   </a:t>
              </a:r>
              <a:r>
                <a:rPr lang="pt-BR" sz="2000" dirty="0">
                  <a:latin typeface="Arial" pitchFamily="34" charset="0"/>
                  <a:ea typeface="Times New Roman" pitchFamily="18" charset="0"/>
                  <a:cs typeface="Times New Roman" pitchFamily="18" charset="0"/>
                </a:rPr>
                <a:t>entre  3,06  e  11,77 dB</a:t>
              </a:r>
              <a:endParaRPr lang="pt-BR" sz="2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071563" y="214313"/>
            <a:ext cx="6858000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0" anchor="ctr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chemeClr val="tx2"/>
                </a:solidFill>
                <a:cs typeface="Times New Roman" pitchFamily="18" charset="0"/>
              </a:rPr>
              <a:t>Auditoria Técnica Rede Metrovix</a:t>
            </a:r>
          </a:p>
          <a:p>
            <a:pPr algn="ctr">
              <a:defRPr/>
            </a:pPr>
            <a:r>
              <a:rPr lang="pt-BR" sz="2000" b="1" dirty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Período: 4 a 7 de Maio 2010</a:t>
            </a:r>
            <a:endParaRPr lang="pt-B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1" name="Grupo 10"/>
          <p:cNvGrpSpPr/>
          <p:nvPr/>
        </p:nvGrpSpPr>
        <p:grpSpPr>
          <a:xfrm>
            <a:off x="5050056" y="2360134"/>
            <a:ext cx="1643078" cy="4283554"/>
            <a:chOff x="5050056" y="2360134"/>
            <a:chExt cx="1643078" cy="4283554"/>
          </a:xfrm>
        </p:grpSpPr>
        <p:sp>
          <p:nvSpPr>
            <p:cNvPr id="6" name="Retângulo 5"/>
            <p:cNvSpPr/>
            <p:nvPr/>
          </p:nvSpPr>
          <p:spPr bwMode="auto">
            <a:xfrm>
              <a:off x="5500688" y="3071813"/>
              <a:ext cx="714375" cy="357187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8199" name="Rectangle 1"/>
            <p:cNvSpPr>
              <a:spLocks noChangeArrowheads="1"/>
            </p:cNvSpPr>
            <p:nvPr/>
          </p:nvSpPr>
          <p:spPr bwMode="auto">
            <a:xfrm>
              <a:off x="5050056" y="2360134"/>
              <a:ext cx="1643078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r>
                <a:rPr lang="pt-BR" sz="2000" dirty="0" smtClean="0">
                  <a:solidFill>
                    <a:srgbClr val="FF0000"/>
                  </a:solidFill>
                  <a:cs typeface="Times New Roman" pitchFamily="18" charset="0"/>
                </a:rPr>
                <a:t>Dentro do Esperado</a:t>
              </a:r>
              <a:endParaRPr lang="pt-BR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"/>
          <p:cNvSpPr>
            <a:spLocks noChangeArrowheads="1"/>
          </p:cNvSpPr>
          <p:nvPr/>
        </p:nvSpPr>
        <p:spPr bwMode="auto">
          <a:xfrm>
            <a:off x="1500188" y="1249363"/>
            <a:ext cx="6357937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pt-BR" sz="2000" b="1">
                <a:cs typeface="Times New Roman" pitchFamily="18" charset="0"/>
              </a:rPr>
              <a:t>Comparações de</a:t>
            </a:r>
          </a:p>
          <a:p>
            <a:pPr algn="ctr" eaLnBrk="0" hangingPunct="0"/>
            <a:r>
              <a:rPr lang="pt-BR" sz="2000" b="1">
                <a:cs typeface="Times New Roman" pitchFamily="18" charset="0"/>
              </a:rPr>
              <a:t>Testes com Power-meter realizados em</a:t>
            </a:r>
          </a:p>
          <a:p>
            <a:pPr algn="ctr" eaLnBrk="0" hangingPunct="0"/>
            <a:r>
              <a:rPr lang="pt-BR" sz="2000" b="1">
                <a:cs typeface="Times New Roman" pitchFamily="18" charset="0"/>
              </a:rPr>
              <a:t>14/06/2007 e 05/05/2010</a:t>
            </a:r>
            <a:endParaRPr lang="pt-BR"/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1571625" y="2341563"/>
            <a:ext cx="6357938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pt-BR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Medidas em 1310 nm:</a:t>
            </a:r>
          </a:p>
          <a:p>
            <a:pPr eaLnBrk="0" hangingPunct="0">
              <a:defRPr/>
            </a:pPr>
            <a:endParaRPr lang="pt-BR" sz="1050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pt-BR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Sentido horário:</a:t>
            </a:r>
          </a:p>
          <a:p>
            <a:pPr eaLnBrk="0" hangingPunct="0">
              <a:defRPr/>
            </a:pPr>
            <a:r>
              <a:rPr lang="pt-BR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Acréscimos de atenuação:   </a:t>
            </a:r>
            <a:r>
              <a:rPr lang="pt-BR" sz="2000" dirty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entre  4,59  e   8,11 dB</a:t>
            </a:r>
          </a:p>
          <a:p>
            <a:pPr eaLnBrk="0" hangingPunct="0">
              <a:defRPr/>
            </a:pPr>
            <a:endParaRPr lang="pt-BR" sz="1050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pt-BR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Sentido anti-horário:    </a:t>
            </a:r>
          </a:p>
          <a:p>
            <a:pPr eaLnBrk="0" hangingPunct="0">
              <a:defRPr/>
            </a:pPr>
            <a:r>
              <a:rPr lang="pt-BR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Acréscimos de atenuação:   </a:t>
            </a:r>
            <a:r>
              <a:rPr lang="pt-BR" sz="2000" dirty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entre  4,07  e  10,30 dB</a:t>
            </a:r>
            <a:endParaRPr lang="pt-BR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1571625" y="4572000"/>
            <a:ext cx="6357938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pt-BR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Medidas em 1550 nm:</a:t>
            </a:r>
          </a:p>
          <a:p>
            <a:pPr eaLnBrk="0" hangingPunct="0">
              <a:defRPr/>
            </a:pPr>
            <a:endParaRPr lang="pt-BR" sz="1050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pt-BR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sentido horário:</a:t>
            </a:r>
          </a:p>
          <a:p>
            <a:pPr eaLnBrk="0" hangingPunct="0">
              <a:defRPr/>
            </a:pPr>
            <a:r>
              <a:rPr lang="pt-BR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Acréscimos de atenuação:   </a:t>
            </a:r>
            <a:r>
              <a:rPr lang="pt-BR" sz="2000" dirty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entre  1,30  e  9,15 dB</a:t>
            </a:r>
          </a:p>
          <a:p>
            <a:pPr eaLnBrk="0" hangingPunct="0">
              <a:defRPr/>
            </a:pPr>
            <a:endParaRPr lang="pt-BR" sz="1050" dirty="0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ea typeface="Times New Roman" pitchFamily="18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pt-BR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sentido anti-horário:</a:t>
            </a:r>
          </a:p>
          <a:p>
            <a:pPr eaLnBrk="0" hangingPunct="0">
              <a:defRPr/>
            </a:pPr>
            <a:r>
              <a:rPr lang="pt-BR" sz="2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>Acréscimos de atenuação:   </a:t>
            </a:r>
            <a:r>
              <a:rPr lang="pt-BR" sz="2000" dirty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entre  3,06  e  11,77 dB</a:t>
            </a:r>
            <a:endParaRPr lang="pt-BR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1071563" y="214313"/>
            <a:ext cx="6858000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0" anchor="ctr">
            <a:spAutoFit/>
          </a:bodyPr>
          <a:lstStyle/>
          <a:p>
            <a:pPr algn="ctr">
              <a:defRPr/>
            </a:pPr>
            <a:r>
              <a:rPr lang="pt-BR" sz="3200" b="1" dirty="0">
                <a:solidFill>
                  <a:schemeClr val="tx2"/>
                </a:solidFill>
                <a:cs typeface="Times New Roman" pitchFamily="18" charset="0"/>
              </a:rPr>
              <a:t>Auditoria Técnica Rede Metrovix</a:t>
            </a:r>
          </a:p>
          <a:p>
            <a:pPr algn="ctr">
              <a:defRPr/>
            </a:pPr>
            <a:r>
              <a:rPr lang="pt-BR" sz="2000" b="1" dirty="0">
                <a:solidFill>
                  <a:schemeClr val="tx2">
                    <a:lumMod val="60000"/>
                    <a:lumOff val="40000"/>
                  </a:schemeClr>
                </a:solidFill>
                <a:cs typeface="Times New Roman" pitchFamily="18" charset="0"/>
              </a:rPr>
              <a:t>Período: 4 a 7 de Maio 2010</a:t>
            </a:r>
            <a:endParaRPr lang="pt-BR" sz="20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5855171" y="2363924"/>
            <a:ext cx="1857375" cy="4279764"/>
            <a:chOff x="5855171" y="2363924"/>
            <a:chExt cx="1857375" cy="4279764"/>
          </a:xfrm>
        </p:grpSpPr>
        <p:sp>
          <p:nvSpPr>
            <p:cNvPr id="8" name="Retângulo 7"/>
            <p:cNvSpPr/>
            <p:nvPr/>
          </p:nvSpPr>
          <p:spPr bwMode="auto">
            <a:xfrm>
              <a:off x="6429375" y="3071813"/>
              <a:ext cx="714375" cy="357187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9224" name="Rectangle 1"/>
            <p:cNvSpPr>
              <a:spLocks noChangeArrowheads="1"/>
            </p:cNvSpPr>
            <p:nvPr/>
          </p:nvSpPr>
          <p:spPr bwMode="auto">
            <a:xfrm>
              <a:off x="5855171" y="2363924"/>
              <a:ext cx="1857375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pt-BR" sz="2000" dirty="0" smtClean="0">
                  <a:solidFill>
                    <a:srgbClr val="FF0000"/>
                  </a:solidFill>
                  <a:cs typeface="Times New Roman" pitchFamily="18" charset="0"/>
                </a:rPr>
                <a:t>Aumentos</a:t>
              </a:r>
            </a:p>
            <a:p>
              <a:pPr algn="ctr"/>
              <a:r>
                <a:rPr lang="pt-BR" sz="2000" dirty="0" smtClean="0">
                  <a:solidFill>
                    <a:srgbClr val="FF0000"/>
                  </a:solidFill>
                  <a:cs typeface="Times New Roman" pitchFamily="18" charset="0"/>
                </a:rPr>
                <a:t>preocupantes</a:t>
              </a:r>
              <a:endParaRPr lang="pt-BR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/>
        </p:nvGraphicFramePr>
        <p:xfrm>
          <a:off x="571500" y="714375"/>
          <a:ext cx="7929624" cy="5929339"/>
        </p:xfrm>
        <a:graphic>
          <a:graphicData uri="http://schemas.openxmlformats.org/drawingml/2006/table">
            <a:tbl>
              <a:tblPr/>
              <a:tblGrid>
                <a:gridCol w="342216"/>
                <a:gridCol w="498657"/>
                <a:gridCol w="498657"/>
                <a:gridCol w="498657"/>
                <a:gridCol w="498657"/>
                <a:gridCol w="351993"/>
                <a:gridCol w="430215"/>
                <a:gridCol w="498657"/>
                <a:gridCol w="498657"/>
                <a:gridCol w="498657"/>
                <a:gridCol w="498657"/>
                <a:gridCol w="351993"/>
                <a:gridCol w="469323"/>
                <a:gridCol w="498657"/>
                <a:gridCol w="498657"/>
                <a:gridCol w="498657"/>
                <a:gridCol w="498657"/>
              </a:tblGrid>
              <a:tr h="168544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Auditoria, 05/05/2010</a:t>
                      </a:r>
                    </a:p>
                  </a:txBody>
                  <a:tcPr marL="6471" marR="6471" marT="64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Aceitação da Rede, 14/06/2007</a:t>
                      </a:r>
                    </a:p>
                  </a:txBody>
                  <a:tcPr marL="6471" marR="6471" marT="64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pt-BR" sz="1000" b="1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Aumento de atenuação em 3 anos</a:t>
                      </a:r>
                    </a:p>
                  </a:txBody>
                  <a:tcPr marL="6471" marR="6471" marT="647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8826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Fibra</a:t>
                      </a:r>
                    </a:p>
                  </a:txBody>
                  <a:tcPr marL="6471" marR="6471" marT="64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1310 nm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1550 nm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Fibra</a:t>
                      </a:r>
                    </a:p>
                  </a:txBody>
                  <a:tcPr marL="6471" marR="6471" marT="64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1310 nm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1550 nm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Fibra</a:t>
                      </a:r>
                    </a:p>
                  </a:txBody>
                  <a:tcPr marL="6471" marR="6471" marT="64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1310 nm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1550 nm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15060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A/B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B/A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A/B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B/A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A/B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B/A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A/B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B/A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A/B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B/A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A/B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B/A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0609"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fibra </a:t>
                      </a:r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em uso, não medida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0609"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fibra </a:t>
                      </a:r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em uso, não medida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0609"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fibra </a:t>
                      </a:r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interrompida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0609"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fibra </a:t>
                      </a:r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interrompida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0609"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fibra </a:t>
                      </a:r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interrompida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13,75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13,65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8,45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8,00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0609"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fibra </a:t>
                      </a:r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interrompida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13,45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13,55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7,36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8,46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0609"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fibra </a:t>
                      </a:r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em uso, não medida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0609"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fibra </a:t>
                      </a:r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em uso, não medida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0609"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21,16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22,74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14,59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14,63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15,35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15,65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9,19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9,15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5,81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7,09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5,40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5,48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0609"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21,89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25,10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18,02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18,63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14,71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14,80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9,53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9,45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7,18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10,30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8,49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9,18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0609"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27,23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27,19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22,37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22,67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19,30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19,60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13,81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12,85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7,93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7,59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8,56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9,82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0609"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21,49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20,92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15,63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15,83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16,75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16,85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10,41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11,20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4,74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4,07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5,22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4,63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0609"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21,62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21,66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19,23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19,58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15,45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15,35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12,28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11,15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6,17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6,31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6,95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8,43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0609"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24,02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24,86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22,44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22,17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17,45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17,90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15,25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10,40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6,57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6,96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7,19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11,77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0609"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22,21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22,37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18,93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19,23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14,50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14,85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12,90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13,10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7,71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7,52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6,03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6,13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0609"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22,02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21,52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19,03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18,73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14,85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14,65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9,84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9,70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7,17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6,87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9,19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9,03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0609"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22,89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22,50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21,93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21,93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15,75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15,85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14,41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11,80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7,14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6,65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7,52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10,13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0609"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21,18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21,39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18,13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17,13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13,57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13,72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10,71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10,90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7,61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7,67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7,42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6,23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0609"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22,93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22,6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17,53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16,73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15,10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14,95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10,85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10,45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7,83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7,65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6,68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6,28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0609"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20,94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21,32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16,03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15,54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14,65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14,45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9,98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9,50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6,29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6,87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6,05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6,04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0609"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21,00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20,91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15,4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15,46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14,80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14,65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11,30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12,40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6,20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6,26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4,10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3,06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0609"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23,25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23,03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18,4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17,33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15,14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15,12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9,25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9,60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8,11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7,91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9,15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7,73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0609"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23,31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21,97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16,65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15,93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16,02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15,98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9,70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9,40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23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7,29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5,99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6,95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6,53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0609"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21,02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20,82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15,47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15,63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13,25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13,35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8,55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8,65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24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7,77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7,47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6,92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6,98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0609"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22,06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22,36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15,55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15,69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17,47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17,58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14,25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12,50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25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4,59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4,78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1,30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3,19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0609"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fibra </a:t>
                      </a:r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interrompida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15,36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15,26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11,63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12,60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26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0609"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fibra </a:t>
                      </a:r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interrompida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16,95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16,85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12,85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12,70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0609"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27,19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27,22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21,97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22,04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19,35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19,15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15,20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13,10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28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7,84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8,07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6,77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8,94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0609"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Fibra </a:t>
                      </a:r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em uso, não medida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29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0609"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fibra </a:t>
                      </a:r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em uso, não medida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30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0609"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fibra </a:t>
                      </a:r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em uso, não medida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31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0609"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fibra </a:t>
                      </a:r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em uso, não medida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32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0609"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fibra </a:t>
                      </a:r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interrompida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33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0609"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fibra </a:t>
                      </a:r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interrompida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34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0609"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fibra </a:t>
                      </a:r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interrompida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35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150609"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fibra </a:t>
                      </a:r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interrompida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36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6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6471" marR="6471" marT="64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0972" name="Rectangle 1"/>
          <p:cNvSpPr>
            <a:spLocks noChangeArrowheads="1"/>
          </p:cNvSpPr>
          <p:nvPr/>
        </p:nvSpPr>
        <p:spPr bwMode="auto">
          <a:xfrm>
            <a:off x="1500188" y="214313"/>
            <a:ext cx="63579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0" hangingPunct="0"/>
            <a:r>
              <a:rPr lang="pt-BR" sz="2400" b="1">
                <a:cs typeface="Times New Roman" pitchFamily="18" charset="0"/>
              </a:rPr>
              <a:t>Comparação de Testes com Power-meter</a:t>
            </a:r>
            <a:endParaRPr lang="pt-BR" sz="200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970</TotalTime>
  <Words>2303</Words>
  <Application>Microsoft Office PowerPoint</Application>
  <PresentationFormat>Apresentação na tela (4:3)</PresentationFormat>
  <Paragraphs>1063</Paragraphs>
  <Slides>39</Slides>
  <Notes>35</Notes>
  <HiddenSlides>9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40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Fanton_pai</dc:creator>
  <cp:lastModifiedBy>natacia.dias</cp:lastModifiedBy>
  <cp:revision>188</cp:revision>
  <dcterms:created xsi:type="dcterms:W3CDTF">2010-05-20T02:02:04Z</dcterms:created>
  <dcterms:modified xsi:type="dcterms:W3CDTF">2010-06-22T20:27:57Z</dcterms:modified>
</cp:coreProperties>
</file>