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3" r:id="rId3"/>
    <p:sldId id="267" r:id="rId4"/>
    <p:sldId id="266" r:id="rId5"/>
    <p:sldId id="261" r:id="rId6"/>
    <p:sldId id="268" r:id="rId7"/>
    <p:sldId id="262" r:id="rId8"/>
    <p:sldId id="269" r:id="rId9"/>
    <p:sldId id="258" r:id="rId10"/>
    <p:sldId id="270" r:id="rId11"/>
    <p:sldId id="259" r:id="rId12"/>
    <p:sldId id="273" r:id="rId13"/>
    <p:sldId id="257" r:id="rId14"/>
    <p:sldId id="271" r:id="rId15"/>
    <p:sldId id="275" r:id="rId16"/>
    <p:sldId id="274" r:id="rId17"/>
    <p:sldId id="272" r:id="rId18"/>
    <p:sldId id="265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57712-2ACB-43E3-A811-98EF08B1D797}" type="datetimeFigureOut">
              <a:rPr lang="pt-BR" smtClean="0"/>
              <a:pPr/>
              <a:t>14/08/2012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CAD3E-1ADD-4EE6-9770-DAD01D8725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197325-B61A-45E7-B12F-92DE24E98C35}" type="slidenum">
              <a:rPr lang="en-GB"/>
              <a:pPr/>
              <a:t>5</a:t>
            </a:fld>
            <a:endParaRPr lang="en-GB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3587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94217"/>
            <a:ext cx="1403648" cy="86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021287"/>
            <a:ext cx="2664296" cy="84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14/08/2012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14/08/2012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14/08/2012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94217"/>
            <a:ext cx="1403648" cy="86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021287"/>
            <a:ext cx="2664296" cy="84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14/08/2012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7426"/>
            <a:ext cx="7524328" cy="68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Atual - </a:t>
            </a:r>
            <a:r>
              <a:rPr lang="pt-BR" dirty="0" smtClean="0"/>
              <a:t>15/8/2012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Rede Cemig Telecom entregue no início de 2012</a:t>
            </a:r>
          </a:p>
          <a:p>
            <a:r>
              <a:rPr lang="pt-BR" dirty="0" smtClean="0"/>
              <a:t>Equipamentos de Rede </a:t>
            </a:r>
            <a:r>
              <a:rPr lang="pt-BR" dirty="0" smtClean="0"/>
              <a:t>parados na </a:t>
            </a:r>
            <a:r>
              <a:rPr lang="pt-BR" dirty="0" smtClean="0"/>
              <a:t>Alfândega de BH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1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42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55576" y="1"/>
            <a:ext cx="7848872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http://redecomepbh.pop-mg.rnp.br/</a:t>
            </a:r>
            <a:endParaRPr lang="pt-BR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3600" b="1" dirty="0" smtClean="0"/>
              <a:t>Comitê </a:t>
            </a:r>
            <a:r>
              <a:rPr lang="pt-BR" sz="3600" b="1" dirty="0" smtClean="0"/>
              <a:t>Gestor</a:t>
            </a:r>
            <a:endParaRPr lang="pt-BR" sz="3600" b="1" dirty="0" smtClean="0"/>
          </a:p>
          <a:p>
            <a:r>
              <a:rPr lang="pt-BR" dirty="0" smtClean="0"/>
              <a:t>Um representante de cada membro</a:t>
            </a:r>
          </a:p>
          <a:p>
            <a:r>
              <a:rPr lang="pt-BR" dirty="0" smtClean="0"/>
              <a:t>Atuação política:</a:t>
            </a:r>
          </a:p>
          <a:p>
            <a:pPr lvl="1"/>
            <a:r>
              <a:rPr lang="pt-BR" sz="3200" dirty="0" smtClean="0"/>
              <a:t>AUP</a:t>
            </a:r>
          </a:p>
          <a:p>
            <a:pPr lvl="1"/>
            <a:r>
              <a:rPr lang="pt-BR" sz="3200" dirty="0" smtClean="0"/>
              <a:t>Inclusão/exclusão membros</a:t>
            </a:r>
          </a:p>
          <a:p>
            <a:pPr lvl="1"/>
            <a:r>
              <a:rPr lang="pt-BR" sz="3200" dirty="0" smtClean="0"/>
              <a:t>P</a:t>
            </a:r>
            <a:r>
              <a:rPr lang="pt-BR" sz="3200" dirty="0" smtClean="0"/>
              <a:t>lanejamento</a:t>
            </a:r>
            <a:endParaRPr lang="pt-BR" sz="3200" dirty="0" smtClean="0"/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3600" b="1" dirty="0" smtClean="0"/>
              <a:t>Comitê Técnico</a:t>
            </a:r>
          </a:p>
          <a:p>
            <a:r>
              <a:rPr lang="pt-BR" dirty="0" smtClean="0"/>
              <a:t>Um </a:t>
            </a:r>
            <a:r>
              <a:rPr lang="pt-BR" dirty="0" smtClean="0"/>
              <a:t>representante de cada membro</a:t>
            </a:r>
          </a:p>
          <a:p>
            <a:r>
              <a:rPr lang="pt-BR" dirty="0" smtClean="0"/>
              <a:t>A</a:t>
            </a:r>
            <a:r>
              <a:rPr lang="pt-BR" dirty="0" smtClean="0"/>
              <a:t>spectos técnicos</a:t>
            </a:r>
            <a:r>
              <a:rPr lang="pt-BR" dirty="0" smtClean="0"/>
              <a:t>:</a:t>
            </a:r>
          </a:p>
          <a:p>
            <a:pPr lvl="1"/>
            <a:r>
              <a:rPr lang="pt-BR" sz="3200" dirty="0" smtClean="0"/>
              <a:t>Gerenciamento</a:t>
            </a:r>
          </a:p>
          <a:p>
            <a:pPr lvl="1"/>
            <a:r>
              <a:rPr lang="pt-BR" sz="3200" dirty="0" smtClean="0"/>
              <a:t>Segurança</a:t>
            </a:r>
            <a:endParaRPr lang="pt-BR" sz="3200" dirty="0" smtClean="0"/>
          </a:p>
          <a:p>
            <a:pPr lvl="1"/>
            <a:r>
              <a:rPr lang="pt-BR" sz="3200" dirty="0" err="1" smtClean="0"/>
              <a:t>Roteamento</a:t>
            </a:r>
            <a:endParaRPr lang="pt-BR" sz="32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3600" b="1" dirty="0" smtClean="0"/>
              <a:t>NOC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200" dirty="0" smtClean="0"/>
              <a:t>Atribuição do POP-MG</a:t>
            </a:r>
          </a:p>
          <a:p>
            <a:r>
              <a:rPr lang="pt-BR" dirty="0" smtClean="0"/>
              <a:t>Atuação operacional:</a:t>
            </a:r>
          </a:p>
          <a:p>
            <a:pPr lvl="1"/>
            <a:r>
              <a:rPr lang="pt-BR" sz="3200" dirty="0" smtClean="0"/>
              <a:t>Interveniência da Fundação de Apoio a Pesquisa</a:t>
            </a:r>
          </a:p>
          <a:p>
            <a:pPr lvl="1"/>
            <a:r>
              <a:rPr lang="pt-BR" sz="3200" dirty="0" smtClean="0"/>
              <a:t>Contrato formal entre os membros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Perspectivas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Entrada em operação em breve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530626"/>
          </a:xfrm>
        </p:spPr>
        <p:txBody>
          <a:bodyPr>
            <a:normAutofit/>
          </a:bodyPr>
          <a:lstStyle/>
          <a:p>
            <a:r>
              <a:rPr lang="pt-BR" sz="6600" dirty="0" smtClean="0"/>
              <a:t>Obrigado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Marcio Bunte de Carvalho</a:t>
            </a:r>
            <a:br>
              <a:rPr lang="pt-BR" dirty="0" smtClean="0"/>
            </a:br>
            <a:r>
              <a:rPr lang="pt-BR" dirty="0" smtClean="0"/>
              <a:t>mlbc@ufmg.br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92D050"/>
                </a:solidFill>
              </a:rPr>
              <a:t>Encontro </a:t>
            </a:r>
            <a:r>
              <a:rPr lang="pt-BR" dirty="0" err="1" smtClean="0">
                <a:solidFill>
                  <a:srgbClr val="92D050"/>
                </a:solidFill>
              </a:rPr>
              <a:t>Redecomep</a:t>
            </a:r>
            <a:r>
              <a:rPr lang="pt-BR" dirty="0" smtClean="0">
                <a:solidFill>
                  <a:srgbClr val="92D050"/>
                </a:solidFill>
              </a:rPr>
              <a:t/>
            </a:r>
            <a:br>
              <a:rPr lang="pt-BR" dirty="0" smtClean="0">
                <a:solidFill>
                  <a:srgbClr val="92D050"/>
                </a:solidFill>
              </a:rPr>
            </a:br>
            <a:r>
              <a:rPr lang="pt-BR" dirty="0" smtClean="0">
                <a:solidFill>
                  <a:srgbClr val="92D050"/>
                </a:solidFill>
              </a:rPr>
              <a:t>Brasília – Agosto 2012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212977"/>
            <a:ext cx="8219256" cy="2592288"/>
          </a:xfrm>
        </p:spPr>
        <p:txBody>
          <a:bodyPr/>
          <a:lstStyle/>
          <a:p>
            <a:r>
              <a:rPr lang="pt-BR" dirty="0" smtClean="0"/>
              <a:t>Histórico</a:t>
            </a:r>
          </a:p>
          <a:p>
            <a:r>
              <a:rPr lang="pt-BR" dirty="0" smtClean="0"/>
              <a:t>Rede Atual</a:t>
            </a:r>
          </a:p>
          <a:p>
            <a:r>
              <a:rPr lang="pt-BR" dirty="0" smtClean="0"/>
              <a:t>Governança</a:t>
            </a:r>
          </a:p>
          <a:p>
            <a:r>
              <a:rPr lang="pt-BR" dirty="0" smtClean="0"/>
              <a:t>Perspectivas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Premissas tecnológicas - 2005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r>
              <a:rPr lang="pt-BR" dirty="0" smtClean="0"/>
              <a:t>Não existia a possibilidade de uso compartilhado de postes da empresa de energia:</a:t>
            </a:r>
          </a:p>
          <a:p>
            <a:pPr lvl="1"/>
            <a:r>
              <a:rPr lang="pt-BR" dirty="0" smtClean="0"/>
              <a:t>Postes congestionados</a:t>
            </a:r>
          </a:p>
          <a:p>
            <a:pPr lvl="1"/>
            <a:r>
              <a:rPr lang="pt-BR" dirty="0" smtClean="0"/>
              <a:t>Falta de interesse da empresa</a:t>
            </a:r>
          </a:p>
          <a:p>
            <a:pPr lvl="1"/>
            <a:r>
              <a:rPr lang="pt-BR" dirty="0" smtClean="0"/>
              <a:t>Falta de instrumentos de pressão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2005 – Parceria uso compartilhado de rede de dutos subterrâneos da Prefeitura BH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2007 – Construção de rede de dutos subterrânea pela RNP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2627784" y="116632"/>
            <a:ext cx="7848872" cy="5737820"/>
            <a:chOff x="2339075" y="548680"/>
            <a:chExt cx="6447738" cy="5737820"/>
          </a:xfrm>
        </p:grpSpPr>
        <p:sp>
          <p:nvSpPr>
            <p:cNvPr id="3" name="Oval 13"/>
            <p:cNvSpPr/>
            <p:nvPr/>
          </p:nvSpPr>
          <p:spPr>
            <a:xfrm>
              <a:off x="2928938" y="5857875"/>
              <a:ext cx="428625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9</a:t>
              </a:r>
            </a:p>
          </p:txBody>
        </p:sp>
        <p:sp>
          <p:nvSpPr>
            <p:cNvPr id="7" name="Oval 9"/>
            <p:cNvSpPr/>
            <p:nvPr/>
          </p:nvSpPr>
          <p:spPr>
            <a:xfrm>
              <a:off x="3429000" y="1500188"/>
              <a:ext cx="428625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3</a:t>
              </a:r>
            </a:p>
          </p:txBody>
        </p:sp>
        <p:sp>
          <p:nvSpPr>
            <p:cNvPr id="8" name="Oval 11"/>
            <p:cNvSpPr/>
            <p:nvPr/>
          </p:nvSpPr>
          <p:spPr>
            <a:xfrm>
              <a:off x="4357688" y="4572000"/>
              <a:ext cx="428625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7</a:t>
              </a:r>
            </a:p>
          </p:txBody>
        </p:sp>
        <p:cxnSp>
          <p:nvCxnSpPr>
            <p:cNvPr id="10" name="Straight Connector 18"/>
            <p:cNvCxnSpPr>
              <a:stCxn id="7" idx="5"/>
              <a:endCxn id="21" idx="1"/>
            </p:cNvCxnSpPr>
            <p:nvPr/>
          </p:nvCxnSpPr>
          <p:spPr>
            <a:xfrm>
              <a:off x="3794854" y="1866042"/>
              <a:ext cx="411291" cy="15542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24"/>
            <p:cNvCxnSpPr/>
            <p:nvPr/>
          </p:nvCxnSpPr>
          <p:spPr>
            <a:xfrm>
              <a:off x="4496842" y="3789040"/>
              <a:ext cx="60823" cy="7200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27"/>
            <p:cNvCxnSpPr>
              <a:stCxn id="8" idx="3"/>
              <a:endCxn id="20" idx="7"/>
            </p:cNvCxnSpPr>
            <p:nvPr/>
          </p:nvCxnSpPr>
          <p:spPr>
            <a:xfrm rot="5400000">
              <a:off x="4079875" y="4937125"/>
              <a:ext cx="341313" cy="3413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30"/>
            <p:cNvCxnSpPr>
              <a:endCxn id="3" idx="7"/>
            </p:cNvCxnSpPr>
            <p:nvPr/>
          </p:nvCxnSpPr>
          <p:spPr>
            <a:xfrm rot="10800000" flipV="1">
              <a:off x="3294063" y="5500688"/>
              <a:ext cx="484187" cy="4206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36"/>
            <p:cNvSpPr txBox="1">
              <a:spLocks noChangeArrowheads="1"/>
            </p:cNvSpPr>
            <p:nvPr/>
          </p:nvSpPr>
          <p:spPr bwMode="auto">
            <a:xfrm>
              <a:off x="6929438" y="5786438"/>
              <a:ext cx="18573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t-BR" dirty="0">
                <a:latin typeface="Calibri" pitchFamily="34" charset="0"/>
              </a:endParaRPr>
            </a:p>
          </p:txBody>
        </p:sp>
        <p:sp>
          <p:nvSpPr>
            <p:cNvPr id="19" name="TextBox 38"/>
            <p:cNvSpPr txBox="1"/>
            <p:nvPr/>
          </p:nvSpPr>
          <p:spPr>
            <a:xfrm>
              <a:off x="2339075" y="548680"/>
              <a:ext cx="40005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smtClean="0"/>
                <a:t>Topologia – Comep.bh</a:t>
              </a:r>
              <a:endParaRPr lang="pt-BR" dirty="0"/>
            </a:p>
          </p:txBody>
        </p:sp>
        <p:sp>
          <p:nvSpPr>
            <p:cNvPr id="20" name="Oval 12"/>
            <p:cNvSpPr/>
            <p:nvPr/>
          </p:nvSpPr>
          <p:spPr>
            <a:xfrm>
              <a:off x="3714750" y="5214938"/>
              <a:ext cx="428625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8</a:t>
              </a:r>
            </a:p>
          </p:txBody>
        </p:sp>
        <p:sp>
          <p:nvSpPr>
            <p:cNvPr id="21" name="Oval 10"/>
            <p:cNvSpPr/>
            <p:nvPr/>
          </p:nvSpPr>
          <p:spPr>
            <a:xfrm>
              <a:off x="4143375" y="3357563"/>
              <a:ext cx="428625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6</a:t>
              </a:r>
            </a:p>
          </p:txBody>
        </p:sp>
        <p:sp>
          <p:nvSpPr>
            <p:cNvPr id="24" name="TextBox 58"/>
            <p:cNvSpPr txBox="1">
              <a:spLocks noChangeArrowheads="1"/>
            </p:cNvSpPr>
            <p:nvPr/>
          </p:nvSpPr>
          <p:spPr bwMode="auto">
            <a:xfrm>
              <a:off x="3357563" y="1285875"/>
              <a:ext cx="71437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>
                  <a:latin typeface="Calibri" pitchFamily="34" charset="0"/>
                </a:rPr>
                <a:t>PoP/RNP</a:t>
              </a:r>
            </a:p>
          </p:txBody>
        </p:sp>
        <p:sp>
          <p:nvSpPr>
            <p:cNvPr id="25" name="TextBox 59"/>
            <p:cNvSpPr txBox="1">
              <a:spLocks noChangeArrowheads="1"/>
            </p:cNvSpPr>
            <p:nvPr/>
          </p:nvSpPr>
          <p:spPr bwMode="auto">
            <a:xfrm>
              <a:off x="4143375" y="3071813"/>
              <a:ext cx="71437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>
                  <a:latin typeface="Calibri" pitchFamily="34" charset="0"/>
                </a:rPr>
                <a:t>FIOCRUZ</a:t>
              </a:r>
            </a:p>
          </p:txBody>
        </p:sp>
        <p:sp>
          <p:nvSpPr>
            <p:cNvPr id="26" name="TextBox 60"/>
            <p:cNvSpPr txBox="1">
              <a:spLocks noChangeArrowheads="1"/>
            </p:cNvSpPr>
            <p:nvPr/>
          </p:nvSpPr>
          <p:spPr bwMode="auto">
            <a:xfrm>
              <a:off x="4071085" y="4357688"/>
              <a:ext cx="786666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1000" dirty="0">
                  <a:latin typeface="Calibri" pitchFamily="34" charset="0"/>
                </a:rPr>
                <a:t>CEFET I</a:t>
              </a:r>
            </a:p>
          </p:txBody>
        </p:sp>
        <p:sp>
          <p:nvSpPr>
            <p:cNvPr id="27" name="TextBox 61"/>
            <p:cNvSpPr txBox="1">
              <a:spLocks noChangeArrowheads="1"/>
            </p:cNvSpPr>
            <p:nvPr/>
          </p:nvSpPr>
          <p:spPr bwMode="auto">
            <a:xfrm>
              <a:off x="3429000" y="5000625"/>
              <a:ext cx="71437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>
                  <a:latin typeface="Calibri" pitchFamily="34" charset="0"/>
                </a:rPr>
                <a:t>CEFET IV</a:t>
              </a:r>
            </a:p>
          </p:txBody>
        </p:sp>
        <p:sp>
          <p:nvSpPr>
            <p:cNvPr id="28" name="TextBox 62"/>
            <p:cNvSpPr txBox="1">
              <a:spLocks noChangeArrowheads="1"/>
            </p:cNvSpPr>
            <p:nvPr/>
          </p:nvSpPr>
          <p:spPr bwMode="auto">
            <a:xfrm>
              <a:off x="2643188" y="5643563"/>
              <a:ext cx="71437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>
                  <a:latin typeface="Calibri" pitchFamily="34" charset="0"/>
                </a:rPr>
                <a:t>CEFET II</a:t>
              </a:r>
            </a:p>
          </p:txBody>
        </p:sp>
        <p:cxnSp>
          <p:nvCxnSpPr>
            <p:cNvPr id="31" name="Conector reto 30"/>
            <p:cNvCxnSpPr>
              <a:endCxn id="7" idx="4"/>
            </p:cNvCxnSpPr>
            <p:nvPr/>
          </p:nvCxnSpPr>
          <p:spPr>
            <a:xfrm flipV="1">
              <a:off x="3143250" y="1928813"/>
              <a:ext cx="500062" cy="39290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2008 – IRU com Cemig Telecom (10 anos)</a:t>
            </a:r>
          </a:p>
          <a:p>
            <a:r>
              <a:rPr lang="pt-BR" dirty="0" smtClean="0"/>
              <a:t> Participação da Secretaria de Ciência, Tecnologia e Ensino Superior de MG:</a:t>
            </a:r>
          </a:p>
          <a:p>
            <a:pPr lvl="1"/>
            <a:r>
              <a:rPr lang="pt-BR" dirty="0" smtClean="0"/>
              <a:t>Articulação política</a:t>
            </a:r>
          </a:p>
          <a:p>
            <a:pPr lvl="1"/>
            <a:r>
              <a:rPr lang="pt-BR" dirty="0" smtClean="0"/>
              <a:t>Recursos financeiros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6192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188</Words>
  <Application>Microsoft Office PowerPoint</Application>
  <PresentationFormat>Apresentação na tela (4:3)</PresentationFormat>
  <Paragraphs>58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Encontro Redecomep Brasília – Agosto 2012   Sumário</vt:lpstr>
      <vt:lpstr>Premissas tecnológicas - 2005</vt:lpstr>
      <vt:lpstr>Histórico</vt:lpstr>
      <vt:lpstr>Slide 5</vt:lpstr>
      <vt:lpstr>Histórico</vt:lpstr>
      <vt:lpstr>Slide 7</vt:lpstr>
      <vt:lpstr>Histórico</vt:lpstr>
      <vt:lpstr>Slide 9</vt:lpstr>
      <vt:lpstr>Situação Atual - 15/8/2012</vt:lpstr>
      <vt:lpstr>Slide 11</vt:lpstr>
      <vt:lpstr>Slide 12</vt:lpstr>
      <vt:lpstr>Slide 13</vt:lpstr>
      <vt:lpstr>Governança</vt:lpstr>
      <vt:lpstr>Governança</vt:lpstr>
      <vt:lpstr>Governança</vt:lpstr>
      <vt:lpstr>Perspectivas</vt:lpstr>
      <vt:lpstr>Obrigado    Marcio Bunte de Carvalho mlbc@ufmg.br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</dc:creator>
  <cp:lastModifiedBy>Marcio</cp:lastModifiedBy>
  <cp:revision>31</cp:revision>
  <dcterms:created xsi:type="dcterms:W3CDTF">2012-08-13T14:59:38Z</dcterms:created>
  <dcterms:modified xsi:type="dcterms:W3CDTF">2012-08-14T13:35:43Z</dcterms:modified>
</cp:coreProperties>
</file>