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117" r:id="rId2"/>
    <p:sldMasterId id="2147483649" r:id="rId3"/>
    <p:sldMasterId id="2147483674" r:id="rId4"/>
  </p:sldMasterIdLst>
  <p:notesMasterIdLst>
    <p:notesMasterId r:id="rId17"/>
  </p:notesMasterIdLst>
  <p:handoutMasterIdLst>
    <p:handoutMasterId r:id="rId18"/>
  </p:handoutMasterIdLst>
  <p:sldIdLst>
    <p:sldId id="304" r:id="rId5"/>
    <p:sldId id="333" r:id="rId6"/>
    <p:sldId id="334" r:id="rId7"/>
    <p:sldId id="332" r:id="rId8"/>
    <p:sldId id="335" r:id="rId9"/>
    <p:sldId id="316" r:id="rId10"/>
    <p:sldId id="300" r:id="rId11"/>
    <p:sldId id="309" r:id="rId12"/>
    <p:sldId id="312" r:id="rId13"/>
    <p:sldId id="313" r:id="rId14"/>
    <p:sldId id="336" r:id="rId15"/>
    <p:sldId id="337" r:id="rId16"/>
  </p:sldIdLst>
  <p:sldSz cx="9144000" cy="6858000" type="screen4x3"/>
  <p:notesSz cx="6664325" cy="98679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9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16" charset="0"/>
              <a:buNone/>
              <a:defRPr sz="12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5075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16" charset="0"/>
              <a:buNone/>
              <a:defRPr sz="12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08A6DC3A-59FB-4726-9F93-E3371C17B138}" type="datetimeFigureOut">
              <a:rPr lang="pt-BR"/>
              <a:pPr>
                <a:defRPr/>
              </a:pPr>
              <a:t>14/08/2012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16" charset="0"/>
              <a:buNone/>
              <a:defRPr sz="12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5075" y="937260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16" charset="0"/>
              <a:buNone/>
              <a:defRPr sz="1200"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99A99F76-C2B6-4B12-B437-D4742310C6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79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664325" cy="9867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pt-BR">
              <a:latin typeface="Times New Roman" pitchFamily="16" charset="0"/>
              <a:cs typeface="DejaVu Sans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8607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775075" y="0"/>
            <a:ext cx="288607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r>
              <a:rPr lang="pt-BR"/>
              <a:t>07/07/09</a:t>
            </a:r>
          </a:p>
        </p:txBody>
      </p:sp>
      <p:sp>
        <p:nvSpPr>
          <p:cNvPr id="3789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65188" y="739775"/>
            <a:ext cx="4932362" cy="3698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889000" y="4686300"/>
            <a:ext cx="4883150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372600"/>
            <a:ext cx="288607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775075" y="9372600"/>
            <a:ext cx="288607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C4E3B1D8-24C1-4D55-9BE5-0C0B8C4F36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5046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pt-BR" smtClean="0">
                <a:latin typeface="Times New Roman" pitchFamily="18" charset="0"/>
                <a:cs typeface="DejaVu Sans" pitchFamily="34" charset="0"/>
              </a:rPr>
              <a:t>07/07/09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6FE8126-ABC3-47C2-8531-77FB127B9089}" type="slidenum">
              <a:rPr lang="pt-BR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</a:t>
            </a:fld>
            <a:endParaRPr lang="pt-BR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4301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39775"/>
            <a:ext cx="4933950" cy="3700463"/>
          </a:xfrm>
          <a:ln/>
        </p:spPr>
      </p:sp>
      <p:sp>
        <p:nvSpPr>
          <p:cNvPr id="430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0" y="4686300"/>
            <a:ext cx="4884738" cy="4533900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07/07/09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4E3B1D8-24C1-4D55-9BE5-0C0B8C4F36C4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07/07/09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4E3B1D8-24C1-4D55-9BE5-0C0B8C4F36C4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07/07/09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4E3B1D8-24C1-4D55-9BE5-0C0B8C4F36C4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 </a:t>
            </a:r>
            <a:fld id="{2E2BD1A0-5BD6-46E2-981F-14ED3C0F0F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 </a:t>
            </a:r>
            <a:fld id="{484C92FF-961E-44A7-9499-105C43D033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176213"/>
            <a:ext cx="2093913" cy="60706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76213"/>
            <a:ext cx="6134100" cy="60706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 </a:t>
            </a:r>
            <a:fld id="{1B395B72-6044-4225-9D32-D092D2F502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DC49-218C-4E85-A0DA-255CDE6A1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DC49-218C-4E85-A0DA-255CDE6A1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DC49-218C-4E85-A0DA-255CDE6A1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DC49-218C-4E85-A0DA-255CDE6A1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DC49-218C-4E85-A0DA-255CDE6A1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DC49-218C-4E85-A0DA-255CDE6A1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DC49-218C-4E85-A0DA-255CDE6A1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DC49-218C-4E85-A0DA-255CDE6A1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Courier New" pitchFamily="49" charset="0"/>
              <a:buChar char="o"/>
              <a:defRPr/>
            </a:lvl2pPr>
            <a:lvl3pPr>
              <a:buFont typeface="Wingdings" pitchFamily="2" charset="2"/>
              <a:buChar char="Ø"/>
              <a:defRPr/>
            </a:lvl3pPr>
            <a:lvl4pPr>
              <a:buFont typeface="Arial" pitchFamily="34" charset="0"/>
              <a:buChar char="∆"/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8643938" y="6334125"/>
            <a:ext cx="500062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 </a:t>
            </a:r>
            <a:fld id="{CBB6643C-D831-4770-9E90-390F0105FB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DC49-218C-4E85-A0DA-255CDE6A1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DC49-218C-4E85-A0DA-255CDE6A1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DC49-218C-4E85-A0DA-255CDE6A1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91F8-8C75-482F-8907-EDB04933FF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8F37C-8976-46F1-9A1E-E7C16E9297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5EB65-B8A7-4CDE-ACDA-C9CA787409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9740-4B7B-4DB3-B2CD-72AC1E4D30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462F3-7BD1-4D27-862C-9931C54A66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673F-58C5-4A5E-8671-AF4C00306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E2AB-F06D-4773-ABF2-8EE8941E5A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 </a:t>
            </a:r>
            <a:fld id="{2D73736D-2A8C-4FDF-B5CF-78A1CB7744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EE1D4-1182-4BD6-A73C-7E74EF180C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B4B7F-F492-4723-948C-0140030665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86D95-C8D2-4CED-B32A-5F921492FD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2093913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1341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9F79F-09BA-4577-B394-0A5E5F8F06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3A3D2-CA1B-4C67-989B-F355F6B82712}" type="slidenum">
              <a:rPr lang="pt-BR"/>
              <a:pPr>
                <a:defRPr/>
              </a:pPr>
              <a:t>‹nº›</a:t>
            </a:fld>
            <a:r>
              <a:rPr lang="pt-BR" dirty="0"/>
              <a:t>/10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F7192-77D1-4764-A7F3-3B969B3DBF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5549-AEEB-43B1-A9F0-B02C48B46C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F23E-B74A-479B-BADD-545B69591F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F174-2D17-4610-9A08-12B98C12C6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EE9A5-91DC-490C-8A19-2FA8A7F8A5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113213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22813" y="1752600"/>
            <a:ext cx="4114800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 </a:t>
            </a:r>
            <a:fld id="{11A935B0-3719-40BA-8E29-8316C9E44C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DBD2-184A-4BEF-ACFD-26D8F4D8B4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61C7C-4FA5-47E0-BE4D-FB698AB9EF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D0E3-1E16-4DF3-809A-ED6F4138AC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F4094-8A12-455F-BBEC-95EC30434B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A70DE-0E85-4787-A443-97EB8CC8E4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EEC0-D472-4F6E-9D72-531C022DF3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buFont typeface="Times New Roman" pitchFamily="16" charset="0"/>
              <a:buNone/>
              <a:defRPr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5BDA-F1E7-4326-8BAF-314BF09A45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 </a:t>
            </a:r>
            <a:fld id="{E6F8A3B5-0B76-4B49-BFB7-99D7DECB9C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 </a:t>
            </a:r>
            <a:fld id="{31FE777E-0C02-4FC3-96A0-2237031B5D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 </a:t>
            </a:r>
            <a:fld id="{92E2D3C9-8A0B-4FE1-BDAA-06C575983F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 </a:t>
            </a:r>
            <a:fld id="{49D76FF3-7060-4328-A37D-76448951E8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 </a:t>
            </a:r>
            <a:fld id="{E674D19F-2EBC-48A2-8283-5581A90246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2895600" y="842963"/>
            <a:ext cx="5791200" cy="12036425"/>
          </a:xfrm>
          <a:custGeom>
            <a:avLst/>
            <a:gdLst>
              <a:gd name="G0" fmla="sin 10800 17694720"/>
              <a:gd name="G1" fmla="+- G0 10800 0"/>
              <a:gd name="G2" fmla="cos 10800 17694720"/>
              <a:gd name="G3" fmla="+- G2 10800 0"/>
              <a:gd name="G4" fmla="sin 10800 0"/>
              <a:gd name="G5" fmla="+- G4 10800 0"/>
              <a:gd name="G6" fmla="cos 10800 0"/>
              <a:gd name="G7" fmla="+- G6 10800 0"/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0799 w 21600"/>
              <a:gd name="T13" fmla="*/ 0 h 21600"/>
              <a:gd name="T14" fmla="*/ 21599 w 21600"/>
              <a:gd name="T15" fmla="*/ 107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pt-BR">
              <a:latin typeface="Times New Roman" pitchFamily="16" charset="0"/>
              <a:cs typeface="DejaVu Sans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6213"/>
            <a:ext cx="8380413" cy="146683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Clique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editar</a:t>
            </a:r>
            <a:r>
              <a:rPr lang="en-GB" dirty="0" smtClean="0"/>
              <a:t> o </a:t>
            </a:r>
            <a:r>
              <a:rPr lang="en-GB" dirty="0" err="1" smtClean="0"/>
              <a:t>formato</a:t>
            </a:r>
            <a:r>
              <a:rPr lang="en-GB" dirty="0" smtClean="0"/>
              <a:t> do </a:t>
            </a:r>
            <a:r>
              <a:rPr lang="en-GB" dirty="0" err="1" smtClean="0"/>
              <a:t>texto</a:t>
            </a:r>
            <a:r>
              <a:rPr lang="en-GB" dirty="0" smtClean="0"/>
              <a:t> do </a:t>
            </a:r>
            <a:r>
              <a:rPr lang="en-GB" dirty="0" err="1" smtClean="0"/>
              <a:t>título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380413" cy="449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152400" y="6172200"/>
            <a:ext cx="8456613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5F5F5F"/>
                </a:solidFill>
                <a:latin typeface="+mn-lt"/>
                <a:cs typeface="DejaVu Sans" charset="0"/>
              </a:defRPr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572500" y="6370638"/>
            <a:ext cx="49371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1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5F5F5F"/>
                </a:solidFill>
                <a:latin typeface="+mn-lt"/>
                <a:cs typeface="DejaVu Sans" charset="0"/>
              </a:defRPr>
            </a:lvl1pPr>
          </a:lstStyle>
          <a:p>
            <a:pPr>
              <a:defRPr/>
            </a:pPr>
            <a:r>
              <a:rPr lang="pt-BR"/>
              <a:t> </a:t>
            </a:r>
            <a:fld id="{D20D96FA-AD90-4046-ABD3-94B1E69929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6356370"/>
            <a:ext cx="9144000" cy="1588"/>
          </a:xfrm>
          <a:prstGeom prst="line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t-BR">
              <a:latin typeface="Times New Roman" pitchFamily="16" charset="0"/>
              <a:cs typeface="DejaVu Sans" charset="0"/>
            </a:endParaRPr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12732" y="1403336"/>
            <a:ext cx="9144000" cy="1588"/>
          </a:xfrm>
          <a:prstGeom prst="line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t-BR">
              <a:latin typeface="Times New Roman" pitchFamily="16" charset="0"/>
              <a:cs typeface="DejaVu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103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hf hdr="0" dt="0"/>
  <p:txStyles>
    <p:titleStyle>
      <a:lvl1pPr algn="l" defTabSz="449263" rtl="0" eaLnBrk="0" fontAlgn="base" hangingPunct="0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00339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003399"/>
          </a:solidFill>
          <a:latin typeface="Arial Narrow" pitchFamily="32" charset="0"/>
          <a:cs typeface="DejaVu Sans" charset="0"/>
        </a:defRPr>
      </a:lvl2pPr>
      <a:lvl3pPr algn="l" defTabSz="449263" rtl="0" eaLnBrk="0" fontAlgn="base" hangingPunct="0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003399"/>
          </a:solidFill>
          <a:latin typeface="Arial Narrow" pitchFamily="32" charset="0"/>
          <a:cs typeface="DejaVu Sans" charset="0"/>
        </a:defRPr>
      </a:lvl3pPr>
      <a:lvl4pPr algn="l" defTabSz="449263" rtl="0" eaLnBrk="0" fontAlgn="base" hangingPunct="0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003399"/>
          </a:solidFill>
          <a:latin typeface="Arial Narrow" pitchFamily="32" charset="0"/>
          <a:cs typeface="DejaVu Sans" charset="0"/>
        </a:defRPr>
      </a:lvl4pPr>
      <a:lvl5pPr algn="l" defTabSz="449263" rtl="0" eaLnBrk="0" fontAlgn="base" hangingPunct="0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003399"/>
          </a:solidFill>
          <a:latin typeface="Arial Narrow" pitchFamily="32" charset="0"/>
          <a:cs typeface="DejaVu Sans" charset="0"/>
        </a:defRPr>
      </a:lvl5pPr>
      <a:lvl6pPr marL="2514600" indent="-228600" algn="l" defTabSz="449263" rtl="0" eaLnBrk="0" fontAlgn="base" hangingPunct="0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003399"/>
          </a:solidFill>
          <a:latin typeface="Arial Narrow" pitchFamily="32" charset="0"/>
          <a:cs typeface="DejaVu Sans" charset="0"/>
        </a:defRPr>
      </a:lvl6pPr>
      <a:lvl7pPr marL="2971800" indent="-228600" algn="l" defTabSz="449263" rtl="0" eaLnBrk="0" fontAlgn="base" hangingPunct="0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003399"/>
          </a:solidFill>
          <a:latin typeface="Arial Narrow" pitchFamily="32" charset="0"/>
          <a:cs typeface="DejaVu Sans" charset="0"/>
        </a:defRPr>
      </a:lvl7pPr>
      <a:lvl8pPr marL="3429000" indent="-228600" algn="l" defTabSz="449263" rtl="0" eaLnBrk="0" fontAlgn="base" hangingPunct="0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003399"/>
          </a:solidFill>
          <a:latin typeface="Arial Narrow" pitchFamily="32" charset="0"/>
          <a:cs typeface="DejaVu Sans" charset="0"/>
        </a:defRPr>
      </a:lvl8pPr>
      <a:lvl9pPr marL="3886200" indent="-228600" algn="l" defTabSz="449263" rtl="0" eaLnBrk="0" fontAlgn="base" hangingPunct="0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003399"/>
          </a:solidFill>
          <a:latin typeface="Arial Narrow" pitchFamily="32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66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003399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b="1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7DC49-218C-4E85-A0DA-255CDE6A11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0" y="1708150"/>
            <a:ext cx="9147175" cy="1588"/>
          </a:xfrm>
          <a:prstGeom prst="line">
            <a:avLst/>
          </a:prstGeom>
          <a:noFill/>
          <a:ln w="12600">
            <a:solidFill>
              <a:srgbClr val="CBCBCB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t-BR">
              <a:latin typeface="Times New Roman" pitchFamily="16" charset="0"/>
              <a:cs typeface="DejaVu Sans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-2895600" y="842963"/>
            <a:ext cx="5791200" cy="12036425"/>
          </a:xfrm>
          <a:custGeom>
            <a:avLst/>
            <a:gdLst>
              <a:gd name="G0" fmla="sin 10800 17694720"/>
              <a:gd name="G1" fmla="+- G0 10800 0"/>
              <a:gd name="G2" fmla="cos 10800 17694720"/>
              <a:gd name="G3" fmla="+- G2 10800 0"/>
              <a:gd name="G4" fmla="sin 10800 0"/>
              <a:gd name="G5" fmla="+- G4 10800 0"/>
              <a:gd name="G6" fmla="cos 10800 0"/>
              <a:gd name="G7" fmla="+- G6 10800 0"/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0799 w 21600"/>
              <a:gd name="T13" fmla="*/ 0 h 21600"/>
              <a:gd name="T14" fmla="*/ 21599 w 21600"/>
              <a:gd name="T15" fmla="*/ 1079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pt-BR">
              <a:latin typeface="Times New Roman" pitchFamily="16" charset="0"/>
              <a:cs typeface="DejaVu Sans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7813"/>
            <a:ext cx="8075613" cy="162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152400" y="6324600"/>
            <a:ext cx="7618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eaLnBrk="1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400">
                <a:solidFill>
                  <a:srgbClr val="5F5F5F"/>
                </a:solidFill>
                <a:latin typeface="+mn-lt"/>
                <a:cs typeface="DejaVu Sans" charset="0"/>
              </a:defRPr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772400" y="6324600"/>
            <a:ext cx="12176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eaLnBrk="1">
              <a:buFont typeface="Times New Roman" pitchFamily="16" charset="0"/>
              <a:buNone/>
              <a:tabLst>
                <a:tab pos="723900" algn="l"/>
              </a:tabLst>
              <a:defRPr sz="1400">
                <a:solidFill>
                  <a:srgbClr val="5F5F5F"/>
                </a:solidFill>
                <a:latin typeface="+mn-lt"/>
                <a:cs typeface="DejaVu Sans" charset="0"/>
              </a:defRPr>
            </a:lvl1pPr>
          </a:lstStyle>
          <a:p>
            <a:pPr>
              <a:defRPr/>
            </a:pPr>
            <a:fld id="{24E97E5D-5818-4A49-A936-012D7DE2A5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0" y="6248400"/>
            <a:ext cx="9144000" cy="1588"/>
          </a:xfrm>
          <a:prstGeom prst="line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t-BR">
              <a:latin typeface="Times New Roman" pitchFamily="16" charset="0"/>
              <a:cs typeface="DejaVu Sans" charset="0"/>
            </a:endParaRPr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4" r:id="rId12"/>
    <p:sldLayoutId id="2147484102" r:id="rId13"/>
  </p:sldLayoutIdLst>
  <p:hf hdr="0" dt="0"/>
  <p:txStyles>
    <p:titleStyle>
      <a:lvl1pPr algn="l" defTabSz="449263" rtl="0" eaLnBrk="0" fontAlgn="base" hangingPunct="0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00339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003399"/>
          </a:solidFill>
          <a:latin typeface="Arial Narrow" pitchFamily="32" charset="0"/>
          <a:cs typeface="DejaVu Sans" charset="0"/>
        </a:defRPr>
      </a:lvl2pPr>
      <a:lvl3pPr algn="l" defTabSz="449263" rtl="0" eaLnBrk="0" fontAlgn="base" hangingPunct="0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003399"/>
          </a:solidFill>
          <a:latin typeface="Arial Narrow" pitchFamily="32" charset="0"/>
          <a:cs typeface="DejaVu Sans" charset="0"/>
        </a:defRPr>
      </a:lvl3pPr>
      <a:lvl4pPr algn="l" defTabSz="449263" rtl="0" eaLnBrk="0" fontAlgn="base" hangingPunct="0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003399"/>
          </a:solidFill>
          <a:latin typeface="Arial Narrow" pitchFamily="32" charset="0"/>
          <a:cs typeface="DejaVu Sans" charset="0"/>
        </a:defRPr>
      </a:lvl4pPr>
      <a:lvl5pPr algn="l" defTabSz="449263" rtl="0" eaLnBrk="0" fontAlgn="base" hangingPunct="0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 b="1">
          <a:solidFill>
            <a:srgbClr val="003399"/>
          </a:solidFill>
          <a:latin typeface="Arial Narrow" pitchFamily="32" charset="0"/>
          <a:cs typeface="DejaVu Sans" charset="0"/>
        </a:defRPr>
      </a:lvl5pPr>
      <a:lvl6pPr marL="2514600" indent="-228600" algn="l" defTabSz="449263" rtl="0" eaLnBrk="0" fontAlgn="base" hangingPunct="0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003399"/>
          </a:solidFill>
          <a:latin typeface="Arial Narrow" pitchFamily="32" charset="0"/>
          <a:cs typeface="DejaVu Sans" charset="0"/>
        </a:defRPr>
      </a:lvl6pPr>
      <a:lvl7pPr marL="2971800" indent="-228600" algn="l" defTabSz="449263" rtl="0" eaLnBrk="0" fontAlgn="base" hangingPunct="0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003399"/>
          </a:solidFill>
          <a:latin typeface="Arial Narrow" pitchFamily="32" charset="0"/>
          <a:cs typeface="DejaVu Sans" charset="0"/>
        </a:defRPr>
      </a:lvl7pPr>
      <a:lvl8pPr marL="3429000" indent="-228600" algn="l" defTabSz="449263" rtl="0" eaLnBrk="0" fontAlgn="base" hangingPunct="0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003399"/>
          </a:solidFill>
          <a:latin typeface="Arial Narrow" pitchFamily="32" charset="0"/>
          <a:cs typeface="DejaVu Sans" charset="0"/>
        </a:defRPr>
      </a:lvl8pPr>
      <a:lvl9pPr marL="3886200" indent="-228600" algn="l" defTabSz="449263" rtl="0" eaLnBrk="0" fontAlgn="base" hangingPunct="0">
        <a:lnSpc>
          <a:spcPct val="7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 b="1">
          <a:solidFill>
            <a:srgbClr val="003399"/>
          </a:solidFill>
          <a:latin typeface="Arial Narrow" pitchFamily="32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66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600">
          <a:solidFill>
            <a:srgbClr val="003399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b="1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28625" y="6356350"/>
            <a:ext cx="7929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358188" y="6356350"/>
            <a:ext cx="714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Times New Roman" pitchFamily="16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  <a:cs typeface="DejaVu Sans" charset="0"/>
              </a:defRPr>
            </a:lvl1pPr>
          </a:lstStyle>
          <a:p>
            <a:pPr>
              <a:defRPr/>
            </a:pPr>
            <a:fld id="{6B012C49-CE15-48F1-8505-F2239A82CAE7}" type="slidenum">
              <a:rPr lang="pt-BR"/>
              <a:pPr>
                <a:defRPr/>
              </a:pPr>
              <a:t>‹nº›</a:t>
            </a:fld>
            <a:r>
              <a:rPr lang="pt-BR" dirty="0"/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ço Reservado para Conteúdo 12" descr="08-redecomep-df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32" y="785794"/>
            <a:ext cx="9144000" cy="5286412"/>
          </a:xfrm>
        </p:spPr>
      </p:pic>
      <p:sp>
        <p:nvSpPr>
          <p:cNvPr id="6" name="Espaço Reservado para Rodapé 5"/>
          <p:cNvSpPr>
            <a:spLocks noGrp="1"/>
          </p:cNvSpPr>
          <p:nvPr>
            <p:ph type="ftr" idx="10"/>
          </p:nvPr>
        </p:nvSpPr>
        <p:spPr>
          <a:xfrm>
            <a:off x="152400" y="6269675"/>
            <a:ext cx="7848624" cy="588326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pt-BR" sz="3200" b="1" dirty="0" err="1" smtClean="0">
                <a:solidFill>
                  <a:schemeClr val="accent6"/>
                </a:solidFill>
              </a:rPr>
              <a:t>GigaCandanga</a:t>
            </a:r>
            <a:r>
              <a:rPr lang="pt-BR" sz="3200" b="1" dirty="0" smtClean="0">
                <a:solidFill>
                  <a:schemeClr val="accent6"/>
                </a:solidFill>
              </a:rPr>
              <a:t>,a REDECOMEP do DF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DF2FD0AF-D4CE-40F9-BC08-AEA213AEAC95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500034" y="176396"/>
            <a:ext cx="628654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pt-BR" sz="4800" b="1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Encontro REDECOMEP</a:t>
            </a:r>
            <a:endParaRPr lang="pt-BR" sz="4800" b="1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-3230" y="785794"/>
            <a:ext cx="9144000" cy="1588"/>
          </a:xfrm>
          <a:prstGeom prst="line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t-BR">
              <a:latin typeface="Times New Roman" pitchFamily="16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 </a:t>
            </a:r>
            <a:fld id="{CBB6643C-D831-4770-9E90-390F0105FB71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0"/>
          </p:nvPr>
        </p:nvSpPr>
        <p:spPr>
          <a:xfrm>
            <a:off x="0" y="6643710"/>
            <a:ext cx="9144000" cy="21270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pt-BR" smtClean="0">
                <a:solidFill>
                  <a:schemeClr val="tx1"/>
                </a:solidFill>
              </a:rPr>
              <a:t>GigaCandanga,a REDECOMEP do DF 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074" name="Picture 2" descr="11-total-visao-g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855"/>
            <a:ext cx="9145558" cy="660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380413" cy="571504"/>
          </a:xfrm>
        </p:spPr>
        <p:txBody>
          <a:bodyPr/>
          <a:lstStyle/>
          <a:p>
            <a:r>
              <a:rPr lang="pt-BR" dirty="0" smtClean="0"/>
              <a:t>Dificuldades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71612"/>
            <a:ext cx="8551893" cy="4676796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Formalização legal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Criação de consórcio?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Fundação de apoio?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RNP?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Telebrás?</a:t>
            </a:r>
          </a:p>
          <a:p>
            <a:pPr lvl="2">
              <a:buFont typeface="Arial" pitchFamily="34" charset="0"/>
              <a:buChar char="•"/>
            </a:pPr>
            <a:r>
              <a:rPr lang="pt-BR" dirty="0" smtClean="0"/>
              <a:t>Instrumento jurídico (instituição membro – RNP)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Atendimento de manutenção</a:t>
            </a:r>
          </a:p>
          <a:p>
            <a:pPr lvl="1">
              <a:buFont typeface="Arial" pitchFamily="34" charset="0"/>
              <a:buChar char="−"/>
            </a:pPr>
            <a:r>
              <a:rPr lang="pt-BR" dirty="0" smtClean="0"/>
              <a:t>NOC &gt; Serpro &gt; Nova Engenharia</a:t>
            </a:r>
          </a:p>
          <a:p>
            <a:pPr lvl="1">
              <a:buFont typeface="Arial" pitchFamily="34" charset="0"/>
              <a:buChar char="−"/>
            </a:pPr>
            <a:r>
              <a:rPr lang="pt-BR" dirty="0" smtClean="0"/>
              <a:t>Ocorrências MPOG &gt; Serpro &gt; Nova Engenharia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Acordo CEB Distribuição e GDF/</a:t>
            </a:r>
            <a:r>
              <a:rPr lang="pt-BR" dirty="0" err="1" smtClean="0"/>
              <a:t>Seplan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Administração no dia D+1 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 </a:t>
            </a:r>
            <a:fld id="{CBB6643C-D831-4770-9E90-390F0105FB71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>
          <a:xfrm>
            <a:off x="152400" y="6286520"/>
            <a:ext cx="8456613" cy="569893"/>
          </a:xfrm>
        </p:spPr>
        <p:txBody>
          <a:bodyPr/>
          <a:lstStyle/>
          <a:p>
            <a:pPr>
              <a:defRPr/>
            </a:pPr>
            <a:r>
              <a:rPr lang="pt-BR" dirty="0" err="1" smtClean="0"/>
              <a:t>GigaCandanga</a:t>
            </a:r>
            <a:r>
              <a:rPr lang="pt-BR" dirty="0" smtClean="0"/>
              <a:t>,a REDECOMEP do DF </a:t>
            </a:r>
            <a:endParaRPr lang="pt-B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5" descr="logo gigaCandan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36" y="-24"/>
            <a:ext cx="2514600" cy="69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380413" cy="571504"/>
          </a:xfrm>
        </p:spPr>
        <p:txBody>
          <a:bodyPr/>
          <a:lstStyle/>
          <a:p>
            <a:r>
              <a:rPr lang="pt-BR" dirty="0" smtClean="0"/>
              <a:t>Contatos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38286"/>
            <a:ext cx="8551893" cy="4676796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Presidente do Comitê Gestor</a:t>
            </a:r>
          </a:p>
          <a:p>
            <a:pPr lvl="1">
              <a:buNone/>
            </a:pPr>
            <a:r>
              <a:rPr lang="pt-BR" dirty="0" smtClean="0"/>
              <a:t>Leonardo </a:t>
            </a:r>
            <a:r>
              <a:rPr lang="pt-BR" dirty="0" err="1" smtClean="0"/>
              <a:t>Lazarte</a:t>
            </a:r>
            <a:endParaRPr lang="pt-BR" dirty="0" smtClean="0"/>
          </a:p>
          <a:p>
            <a:pPr lvl="1">
              <a:buNone/>
            </a:pPr>
            <a:r>
              <a:rPr lang="pt-BR" dirty="0" smtClean="0"/>
              <a:t>llazarte@unb.br</a:t>
            </a:r>
          </a:p>
          <a:p>
            <a:pPr lvl="1">
              <a:buNone/>
            </a:pPr>
            <a:r>
              <a:rPr lang="pt-BR" dirty="0" smtClean="0"/>
              <a:t>(61) 3107-6330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Presidente do Comitê Técnico</a:t>
            </a:r>
          </a:p>
          <a:p>
            <a:pPr lvl="1">
              <a:buNone/>
            </a:pPr>
            <a:r>
              <a:rPr lang="pt-BR" dirty="0" smtClean="0"/>
              <a:t>Marcelo Ladeira</a:t>
            </a:r>
          </a:p>
          <a:p>
            <a:pPr lvl="1">
              <a:buNone/>
            </a:pPr>
            <a:r>
              <a:rPr lang="pt-BR" dirty="0" smtClean="0"/>
              <a:t>mladeira@unb.br</a:t>
            </a:r>
          </a:p>
          <a:p>
            <a:pPr lvl="1">
              <a:buNone/>
            </a:pPr>
            <a:r>
              <a:rPr lang="pt-BR" dirty="0" smtClean="0"/>
              <a:t>(61) 3107-6398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REDECOMEP-DF</a:t>
            </a:r>
          </a:p>
          <a:p>
            <a:pPr lvl="1">
              <a:buNone/>
            </a:pPr>
            <a:r>
              <a:rPr lang="pt-BR" dirty="0" smtClean="0"/>
              <a:t>Universidade de Brasília, </a:t>
            </a:r>
          </a:p>
          <a:p>
            <a:pPr lvl="1">
              <a:buNone/>
            </a:pPr>
            <a:r>
              <a:rPr lang="pt-BR" dirty="0" smtClean="0"/>
              <a:t>ICC Centro, CDTC, BSS-411, Campus Darcy Ribeiro</a:t>
            </a:r>
          </a:p>
          <a:p>
            <a:pPr lvl="1">
              <a:buNone/>
            </a:pPr>
            <a:r>
              <a:rPr lang="pt-BR" dirty="0" smtClean="0"/>
              <a:t> 70919-970 Brasília-DF</a:t>
            </a:r>
          </a:p>
          <a:p>
            <a:pPr lvl="1"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 </a:t>
            </a:r>
            <a:fld id="{CBB6643C-D831-4770-9E90-390F0105FB71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err="1" smtClean="0"/>
              <a:t>GigaCandanga</a:t>
            </a:r>
            <a:r>
              <a:rPr lang="pt-BR" dirty="0" smtClean="0"/>
              <a:t>,a REDECOMEP do DF </a:t>
            </a:r>
            <a:endParaRPr lang="pt-B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5" descr="logo gigaCandan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36" y="-24"/>
            <a:ext cx="2514600" cy="69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5" descr="logo gigaCandan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36" y="-24"/>
            <a:ext cx="2514600" cy="69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635003"/>
            <a:ext cx="8075613" cy="650857"/>
          </a:xfrm>
        </p:spPr>
        <p:txBody>
          <a:bodyPr/>
          <a:lstStyle/>
          <a:p>
            <a:r>
              <a:rPr lang="pt-BR" dirty="0" smtClean="0"/>
              <a:t>Estrutura Institucional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Consorcio de instituições</a:t>
            </a:r>
          </a:p>
          <a:p>
            <a:pPr lvl="1"/>
            <a:r>
              <a:rPr lang="pt-BR" dirty="0" smtClean="0"/>
              <a:t>Assinatura de protocolo de intenções</a:t>
            </a:r>
          </a:p>
          <a:p>
            <a:r>
              <a:rPr lang="pt-BR" dirty="0" smtClean="0"/>
              <a:t>Comitê Gestor (presidência da UnB)</a:t>
            </a:r>
          </a:p>
          <a:p>
            <a:pPr lvl="1"/>
            <a:r>
              <a:rPr lang="pt-BR" dirty="0" smtClean="0"/>
              <a:t>Um representante de cada instituição </a:t>
            </a:r>
          </a:p>
          <a:p>
            <a:r>
              <a:rPr lang="pt-BR" dirty="0" smtClean="0"/>
              <a:t>Comitê Técnico (presidência da UnB)</a:t>
            </a:r>
          </a:p>
          <a:p>
            <a:pPr lvl="1"/>
            <a:r>
              <a:rPr lang="pt-BR" dirty="0" smtClean="0"/>
              <a:t>Um representante de cada instituição</a:t>
            </a:r>
          </a:p>
          <a:p>
            <a:r>
              <a:rPr lang="pt-BR" dirty="0" smtClean="0"/>
              <a:t>Gestão administrativa e financeira</a:t>
            </a:r>
          </a:p>
          <a:p>
            <a:pPr lvl="1"/>
            <a:r>
              <a:rPr lang="pt-BR" dirty="0" smtClean="0"/>
              <a:t>Instituição escolhida pelo Comitê Gestor</a:t>
            </a:r>
          </a:p>
          <a:p>
            <a:pPr lvl="2"/>
            <a:r>
              <a:rPr lang="pt-BR" dirty="0" smtClean="0"/>
              <a:t>Fundação, RNP, 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A48F37C-8976-46F1-9A1E-E7C16E9297B8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-3230" y="1285860"/>
            <a:ext cx="9144000" cy="1588"/>
          </a:xfrm>
          <a:prstGeom prst="line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t-BR">
              <a:latin typeface="Times New Roman" pitchFamily="16" charset="0"/>
              <a:cs typeface="DejaVu Sans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777879"/>
            <a:ext cx="8075613" cy="507981"/>
          </a:xfrm>
        </p:spPr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457200" y="1326804"/>
            <a:ext cx="1471593" cy="49292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 smtClean="0"/>
              <a:t>2005</a:t>
            </a:r>
          </a:p>
          <a:p>
            <a:pPr>
              <a:buNone/>
            </a:pPr>
            <a:r>
              <a:rPr lang="pt-BR" dirty="0" smtClean="0"/>
              <a:t>2007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2008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2012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2071670" y="1357298"/>
            <a:ext cx="6715172" cy="485778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 smtClean="0"/>
              <a:t>Projeto Nacional </a:t>
            </a:r>
            <a:r>
              <a:rPr lang="pt-BR" dirty="0" err="1" smtClean="0"/>
              <a:t>Redecomep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Protocolo de intenções instituições</a:t>
            </a:r>
          </a:p>
          <a:p>
            <a:pPr>
              <a:buNone/>
            </a:pPr>
            <a:r>
              <a:rPr lang="pt-BR" dirty="0" smtClean="0"/>
              <a:t>Acordo cooperação RNP/FUB/MPOG</a:t>
            </a:r>
          </a:p>
          <a:p>
            <a:pPr>
              <a:buNone/>
            </a:pPr>
            <a:r>
              <a:rPr lang="pt-BR" dirty="0" smtClean="0"/>
              <a:t>Gestão pela Fundação FEPAD/UnB</a:t>
            </a:r>
          </a:p>
          <a:p>
            <a:pPr>
              <a:buNone/>
            </a:pPr>
            <a:r>
              <a:rPr lang="pt-BR" dirty="0" smtClean="0"/>
              <a:t>Inauguração 18/12/2007 (17 -&gt; 26 acessos)</a:t>
            </a:r>
          </a:p>
          <a:p>
            <a:pPr>
              <a:buNone/>
            </a:pPr>
            <a:r>
              <a:rPr lang="pt-BR" dirty="0" err="1" smtClean="0"/>
              <a:t>Backbone</a:t>
            </a:r>
            <a:r>
              <a:rPr lang="pt-BR" dirty="0" smtClean="0"/>
              <a:t> 1 </a:t>
            </a:r>
            <a:r>
              <a:rPr lang="pt-BR" dirty="0" err="1" smtClean="0"/>
              <a:t>Gbps</a:t>
            </a:r>
            <a:r>
              <a:rPr lang="pt-BR" dirty="0" smtClean="0"/>
              <a:t> operacional</a:t>
            </a:r>
          </a:p>
          <a:p>
            <a:pPr>
              <a:buNone/>
            </a:pPr>
            <a:r>
              <a:rPr lang="pt-BR" dirty="0" smtClean="0"/>
              <a:t>Gestão pela RNP-DF</a:t>
            </a:r>
          </a:p>
          <a:p>
            <a:pPr lvl="1"/>
            <a:r>
              <a:rPr lang="pt-BR" dirty="0" smtClean="0"/>
              <a:t>Direitos de passagem: CEB Distribuição</a:t>
            </a:r>
          </a:p>
          <a:p>
            <a:pPr lvl="1"/>
            <a:r>
              <a:rPr lang="pt-BR" dirty="0" smtClean="0"/>
              <a:t>Manutenção: empresa contratada pelo Serpro</a:t>
            </a:r>
          </a:p>
          <a:p>
            <a:pPr lvl="1"/>
            <a:r>
              <a:rPr lang="pt-BR" dirty="0" smtClean="0"/>
              <a:t>Operação: LC Informática</a:t>
            </a:r>
          </a:p>
          <a:p>
            <a:pPr lvl="1"/>
            <a:r>
              <a:rPr lang="pt-BR" dirty="0" smtClean="0"/>
              <a:t>Manutenção ativos: Extreme</a:t>
            </a:r>
          </a:p>
          <a:p>
            <a:pPr>
              <a:buNone/>
            </a:pPr>
            <a:r>
              <a:rPr lang="pt-BR" dirty="0" smtClean="0"/>
              <a:t>Início das negociações Projeto de expansão</a:t>
            </a:r>
          </a:p>
          <a:p>
            <a:pPr>
              <a:buNone/>
            </a:pPr>
            <a:r>
              <a:rPr lang="pt-BR" dirty="0" smtClean="0"/>
              <a:t>Projeto de expansão (370 km, 10 </a:t>
            </a:r>
            <a:r>
              <a:rPr lang="pt-BR" dirty="0" err="1" smtClean="0"/>
              <a:t>Gbps</a:t>
            </a:r>
            <a:r>
              <a:rPr lang="pt-BR" dirty="0" smtClean="0"/>
              <a:t>) 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err="1" smtClean="0"/>
              <a:t>GigaCandanga</a:t>
            </a:r>
            <a:r>
              <a:rPr lang="pt-BR" dirty="0" smtClean="0"/>
              <a:t>,a REDECOMEP do DF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A48F37C-8976-46F1-9A1E-E7C16E9297B8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-3230" y="1285860"/>
            <a:ext cx="9144000" cy="1588"/>
          </a:xfrm>
          <a:prstGeom prst="line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pt-BR">
              <a:latin typeface="Times New Roman" pitchFamily="16" charset="0"/>
              <a:cs typeface="DejaVu Sans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Espaço Reservado para Conteúdo 5" descr="logo gigaCandan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36" y="-24"/>
            <a:ext cx="2514600" cy="69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380413" cy="609581"/>
          </a:xfrm>
        </p:spPr>
        <p:txBody>
          <a:bodyPr/>
          <a:lstStyle/>
          <a:p>
            <a:r>
              <a:rPr lang="pt-BR" dirty="0" smtClean="0"/>
              <a:t>Administração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752600"/>
            <a:ext cx="8551893" cy="467679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Acordo RNP/FUB/MPOG</a:t>
            </a:r>
          </a:p>
          <a:p>
            <a:pPr lvl="1">
              <a:buFont typeface="Arial" pitchFamily="34" charset="0"/>
              <a:buChar char="−"/>
            </a:pPr>
            <a:r>
              <a:rPr lang="pt-BR" dirty="0" smtClean="0"/>
              <a:t>Compartilhamento de cabo </a:t>
            </a:r>
            <a:r>
              <a:rPr lang="pt-BR" dirty="0" err="1" smtClean="0"/>
              <a:t>Infovia</a:t>
            </a:r>
            <a:r>
              <a:rPr lang="pt-BR" dirty="0" smtClean="0"/>
              <a:t>/</a:t>
            </a:r>
            <a:r>
              <a:rPr lang="pt-BR" dirty="0" err="1" smtClean="0"/>
              <a:t>Redecomep</a:t>
            </a:r>
            <a:r>
              <a:rPr lang="pt-BR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pt-BR" dirty="0" smtClean="0"/>
              <a:t>Fibra ópticas </a:t>
            </a:r>
          </a:p>
          <a:p>
            <a:pPr lvl="2">
              <a:buFont typeface="Arial" pitchFamily="34" charset="0"/>
              <a:buChar char="•"/>
            </a:pPr>
            <a:r>
              <a:rPr lang="pt-BR" dirty="0" smtClean="0"/>
              <a:t>Custos de manutenção</a:t>
            </a:r>
          </a:p>
          <a:p>
            <a:pPr lvl="2">
              <a:buFont typeface="Arial" pitchFamily="34" charset="0"/>
              <a:buChar char="•"/>
            </a:pPr>
            <a:r>
              <a:rPr lang="pt-BR" dirty="0" smtClean="0"/>
              <a:t>Direitos de passagem</a:t>
            </a:r>
          </a:p>
          <a:p>
            <a:pPr lvl="1">
              <a:buFont typeface="Arial" pitchFamily="34" charset="0"/>
              <a:buChar char="−"/>
            </a:pPr>
            <a:r>
              <a:rPr lang="pt-BR" dirty="0" smtClean="0"/>
              <a:t>Redes lógicas são independentes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Instrumentos jurídicos (instituição membro – RNP)</a:t>
            </a:r>
          </a:p>
          <a:p>
            <a:pPr lvl="1">
              <a:buFont typeface="Arial" pitchFamily="34" charset="0"/>
              <a:buChar char="−"/>
            </a:pPr>
            <a:r>
              <a:rPr lang="pt-BR" dirty="0" smtClean="0"/>
              <a:t>Acordo de cooperação técnica</a:t>
            </a:r>
          </a:p>
          <a:p>
            <a:pPr lvl="1">
              <a:buFont typeface="Arial" pitchFamily="34" charset="0"/>
              <a:buChar char="−"/>
            </a:pPr>
            <a:r>
              <a:rPr lang="pt-BR" dirty="0" smtClean="0"/>
              <a:t>Contrato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 </a:t>
            </a:r>
            <a:fld id="{CBB6643C-D831-4770-9E90-390F0105FB71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5" descr="logo gigaCandan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36" y="-24"/>
            <a:ext cx="2514600" cy="69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380413" cy="571504"/>
          </a:xfrm>
        </p:spPr>
        <p:txBody>
          <a:bodyPr/>
          <a:lstStyle/>
          <a:p>
            <a:r>
              <a:rPr lang="pt-BR" dirty="0" smtClean="0"/>
              <a:t>Compartilhamento de Custos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52600"/>
            <a:ext cx="8380413" cy="467679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Taxas fixas ANUAIS</a:t>
            </a:r>
          </a:p>
          <a:p>
            <a:pPr lvl="1"/>
            <a:r>
              <a:rPr lang="pt-BR" dirty="0" smtClean="0"/>
              <a:t>1ª conexão (usa um par de F/O do </a:t>
            </a:r>
            <a:r>
              <a:rPr lang="pt-BR" i="1" dirty="0" err="1" smtClean="0"/>
              <a:t>backbone</a:t>
            </a:r>
            <a:r>
              <a:rPr lang="pt-BR" dirty="0" smtClean="0"/>
              <a:t>)</a:t>
            </a:r>
          </a:p>
          <a:p>
            <a:pPr lvl="2">
              <a:buNone/>
            </a:pPr>
            <a:r>
              <a:rPr lang="pt-BR" b="0" dirty="0" smtClean="0"/>
              <a:t> R$ 53.972,88 </a:t>
            </a:r>
          </a:p>
          <a:p>
            <a:pPr lvl="1"/>
            <a:r>
              <a:rPr lang="pt-BR" dirty="0" smtClean="0"/>
              <a:t>Conexão com outro par de F/O do </a:t>
            </a:r>
            <a:r>
              <a:rPr lang="pt-BR" i="1" dirty="0" err="1" smtClean="0"/>
              <a:t>backbone</a:t>
            </a:r>
            <a:endParaRPr lang="pt-BR" i="1" dirty="0" smtClean="0"/>
          </a:p>
          <a:p>
            <a:pPr lvl="2">
              <a:buNone/>
            </a:pPr>
            <a:r>
              <a:rPr lang="pt-BR" dirty="0" smtClean="0"/>
              <a:t> </a:t>
            </a:r>
            <a:r>
              <a:rPr lang="pt-BR" b="0" dirty="0" smtClean="0"/>
              <a:t>R$ 26.986,44 (50% do valor da 1ª conexão)</a:t>
            </a:r>
          </a:p>
          <a:p>
            <a:pPr lvl="1"/>
            <a:r>
              <a:rPr lang="pt-BR" dirty="0" smtClean="0"/>
              <a:t>Conexão apenas com enlace (sem F/O adicional)</a:t>
            </a:r>
          </a:p>
          <a:p>
            <a:pPr lvl="2">
              <a:buNone/>
            </a:pPr>
            <a:r>
              <a:rPr lang="pt-BR" dirty="0" smtClean="0"/>
              <a:t> </a:t>
            </a:r>
            <a:r>
              <a:rPr lang="pt-BR" b="0" dirty="0" smtClean="0"/>
              <a:t>R$ 5.397,29 (10% do valor da 1ª conexão)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Custos cobertos</a:t>
            </a:r>
          </a:p>
          <a:p>
            <a:pPr lvl="1"/>
            <a:r>
              <a:rPr lang="pt-BR" dirty="0" smtClean="0"/>
              <a:t>Manutenção, operação e administração</a:t>
            </a:r>
          </a:p>
          <a:p>
            <a:pPr lvl="2">
              <a:buNone/>
            </a:pPr>
            <a:r>
              <a:rPr lang="pt-BR" dirty="0" smtClean="0"/>
              <a:t>SLA 4h (acessos) e 6h (</a:t>
            </a:r>
            <a:r>
              <a:rPr lang="pt-BR" i="1" dirty="0" err="1" smtClean="0"/>
              <a:t>backbone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 </a:t>
            </a:r>
            <a:fld id="{CBB6643C-D831-4770-9E90-390F0105FB71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5" descr="logo gigaCandan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36" y="-24"/>
            <a:ext cx="2514600" cy="69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21429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819155"/>
            <a:ext cx="6572296" cy="538143"/>
          </a:xfrm>
        </p:spPr>
        <p:txBody>
          <a:bodyPr/>
          <a:lstStyle/>
          <a:p>
            <a:r>
              <a:rPr lang="pt-BR" sz="4000" dirty="0" smtClean="0"/>
              <a:t>Interiorização REDECOMEP-DF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49431"/>
            <a:ext cx="8786874" cy="470852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Objetivos</a:t>
            </a:r>
          </a:p>
          <a:p>
            <a:pPr lvl="1"/>
            <a:r>
              <a:rPr lang="pt-BR" dirty="0" smtClean="0"/>
              <a:t>Prover </a:t>
            </a:r>
            <a:r>
              <a:rPr lang="pt-BR" dirty="0" err="1" smtClean="0"/>
              <a:t>infraestrutura</a:t>
            </a:r>
            <a:r>
              <a:rPr lang="pt-BR" dirty="0" smtClean="0"/>
              <a:t> de F/O adequada para os campi da UnB (8 acessos), do IFB (14 acessos) e Embrapa (3 acessos)</a:t>
            </a:r>
          </a:p>
          <a:p>
            <a:pPr lvl="2">
              <a:buNone/>
            </a:pPr>
            <a:r>
              <a:rPr lang="pt-BR" dirty="0" err="1" smtClean="0"/>
              <a:t>Backbone</a:t>
            </a:r>
            <a:r>
              <a:rPr lang="pt-BR" dirty="0" smtClean="0"/>
              <a:t> a 10 </a:t>
            </a:r>
            <a:r>
              <a:rPr lang="pt-BR" dirty="0" err="1" smtClean="0"/>
              <a:t>Gbps</a:t>
            </a:r>
            <a:r>
              <a:rPr lang="pt-BR" dirty="0" smtClean="0"/>
              <a:t>, dupla abordagem, F/O aérea</a:t>
            </a:r>
          </a:p>
          <a:p>
            <a:pPr lvl="1"/>
            <a:r>
              <a:rPr lang="pt-BR" dirty="0" smtClean="0"/>
              <a:t>Disponibilização da REDECOMEP-DF para além do Plano Piloto </a:t>
            </a:r>
          </a:p>
          <a:p>
            <a:pPr lvl="1"/>
            <a:r>
              <a:rPr lang="pt-BR" dirty="0" smtClean="0"/>
              <a:t>Acordo CEB Distribuição (interligar 25 SE da CEB)</a:t>
            </a:r>
          </a:p>
          <a:p>
            <a:pPr lvl="1"/>
            <a:r>
              <a:rPr lang="pt-BR" dirty="0" smtClean="0"/>
              <a:t>Acordo GDF (ceder 2 pares de F/O para a </a:t>
            </a:r>
            <a:r>
              <a:rPr lang="pt-BR" dirty="0" err="1" smtClean="0"/>
              <a:t>gdf</a:t>
            </a:r>
            <a:r>
              <a:rPr lang="pt-BR" dirty="0" smtClean="0"/>
              <a:t>.net)</a:t>
            </a:r>
          </a:p>
          <a:p>
            <a:pPr lvl="1"/>
            <a:r>
              <a:rPr lang="pt-BR" dirty="0" smtClean="0"/>
              <a:t>Incluir SECTI-DF e CONSECTI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 </a:t>
            </a:r>
            <a:fld id="{CBB6643C-D831-4770-9E90-390F0105FB71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err="1" smtClean="0"/>
              <a:t>GigaCandanga</a:t>
            </a:r>
            <a:r>
              <a:rPr lang="pt-BR" dirty="0" smtClean="0"/>
              <a:t>,a REDECOMEP do DF </a:t>
            </a:r>
            <a:endParaRPr lang="pt-BR" dirty="0"/>
          </a:p>
        </p:txBody>
      </p:sp>
      <p:pic>
        <p:nvPicPr>
          <p:cNvPr id="7" name="Espaço Reservado para Conteúdo 5" descr="logo gigaCandan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36" y="-24"/>
            <a:ext cx="2514600" cy="69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6213"/>
            <a:ext cx="8380413" cy="1181085"/>
          </a:xfrm>
        </p:spPr>
        <p:txBody>
          <a:bodyPr/>
          <a:lstStyle/>
          <a:p>
            <a:r>
              <a:rPr lang="pt-BR" sz="4000" dirty="0" smtClean="0"/>
              <a:t>Interiorização REDECOMEP-DF</a:t>
            </a:r>
            <a:br>
              <a:rPr lang="pt-BR" sz="4000" dirty="0" smtClean="0"/>
            </a:br>
            <a:r>
              <a:rPr lang="pt-BR" sz="4000" dirty="0" smtClean="0"/>
              <a:t>Etapas e </a:t>
            </a:r>
            <a:r>
              <a:rPr lang="pt-BR" sz="4400" dirty="0" smtClean="0"/>
              <a:t>Localidades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28596" y="2857496"/>
            <a:ext cx="4071966" cy="3389317"/>
          </a:xfrm>
          <a:ln w="25400"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Águas Claras</a:t>
            </a:r>
          </a:p>
          <a:p>
            <a:r>
              <a:rPr lang="pt-BR" dirty="0" err="1" smtClean="0"/>
              <a:t>Ceilândia</a:t>
            </a:r>
            <a:endParaRPr lang="pt-BR" dirty="0" smtClean="0"/>
          </a:p>
          <a:p>
            <a:r>
              <a:rPr lang="pt-BR" dirty="0" smtClean="0"/>
              <a:t>Gama e Guará</a:t>
            </a:r>
          </a:p>
          <a:p>
            <a:r>
              <a:rPr lang="pt-BR" dirty="0" smtClean="0"/>
              <a:t>Planaltina</a:t>
            </a:r>
          </a:p>
          <a:p>
            <a:r>
              <a:rPr lang="pt-BR" dirty="0" smtClean="0"/>
              <a:t>Riacho Fundo</a:t>
            </a:r>
          </a:p>
          <a:p>
            <a:r>
              <a:rPr lang="pt-BR" dirty="0" smtClean="0"/>
              <a:t>Samambaia</a:t>
            </a:r>
          </a:p>
          <a:p>
            <a:r>
              <a:rPr lang="pt-BR" dirty="0" smtClean="0"/>
              <a:t>Taguatinga</a:t>
            </a:r>
          </a:p>
          <a:p>
            <a:r>
              <a:rPr lang="pt-BR" dirty="0" smtClean="0"/>
              <a:t>Torto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857752" y="2857496"/>
            <a:ext cx="4071966" cy="3389317"/>
          </a:xfrm>
          <a:ln w="25400"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r>
              <a:rPr lang="pt-BR" dirty="0" err="1" smtClean="0"/>
              <a:t>Brazlândia</a:t>
            </a:r>
            <a:endParaRPr lang="pt-BR" dirty="0" smtClean="0"/>
          </a:p>
          <a:p>
            <a:r>
              <a:rPr lang="pt-BR" dirty="0" smtClean="0"/>
              <a:t>Estrutural</a:t>
            </a:r>
          </a:p>
          <a:p>
            <a:r>
              <a:rPr lang="pt-BR" dirty="0" smtClean="0"/>
              <a:t>Lago Sul</a:t>
            </a:r>
          </a:p>
          <a:p>
            <a:r>
              <a:rPr lang="pt-BR" dirty="0" smtClean="0"/>
              <a:t>Paranoá</a:t>
            </a:r>
          </a:p>
          <a:p>
            <a:r>
              <a:rPr lang="pt-BR" dirty="0" smtClean="0"/>
              <a:t>Riacho Fundo II</a:t>
            </a:r>
          </a:p>
          <a:p>
            <a:r>
              <a:rPr lang="pt-BR" dirty="0" smtClean="0"/>
              <a:t>São Sebastião</a:t>
            </a:r>
          </a:p>
          <a:p>
            <a:r>
              <a:rPr lang="pt-BR" dirty="0" smtClean="0"/>
              <a:t>Vale do Amanhecer</a:t>
            </a:r>
          </a:p>
          <a:p>
            <a:pPr>
              <a:buNone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 </a:t>
            </a:r>
            <a:fld id="{CBB6643C-D831-4770-9E90-390F0105FB71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-24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 bwMode="auto">
          <a:xfrm>
            <a:off x="460632" y="1500174"/>
            <a:ext cx="4000528" cy="12858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cs typeface="DejaVu Sans" charset="0"/>
              </a:rPr>
              <a:t>Fase 1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t-BR" dirty="0" smtClean="0">
                <a:solidFill>
                  <a:schemeClr val="tx1"/>
                </a:solidFill>
                <a:latin typeface="Times New Roman" pitchFamily="16" charset="0"/>
                <a:cs typeface="DejaVu Sans" charset="0"/>
              </a:rPr>
              <a:t>(Estrela estendida: foco em conectividade de sites)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4857752" y="1500174"/>
            <a:ext cx="4071966" cy="12858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Times New Roman" pitchFamily="16" charset="0"/>
                <a:cs typeface="DejaVu Sans" charset="0"/>
              </a:rPr>
              <a:t>Fase 2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Times New Roman" pitchFamily="16" charset="0"/>
                <a:cs typeface="DejaVu Sans" charset="0"/>
              </a:rPr>
              <a:t>(Implantação de anéis de F/O: foco em redundância física)</a:t>
            </a:r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GigaCandanga,a REDECOMEP do DF 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-f1-visa0-g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 </a:t>
            </a:r>
            <a:fld id="{CBB6643C-D831-4770-9E90-390F0105FB71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0"/>
          </p:nvPr>
        </p:nvSpPr>
        <p:spPr>
          <a:xfrm>
            <a:off x="0" y="6643710"/>
            <a:ext cx="9144000" cy="21270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pt-BR" smtClean="0">
                <a:solidFill>
                  <a:schemeClr val="tx1"/>
                </a:solidFill>
              </a:rPr>
              <a:t>GigaCandanga,a REDECOMEP do DF 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1-f2-visao-g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7" y="4302"/>
            <a:ext cx="912345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 </a:t>
            </a:r>
            <a:fld id="{CBB6643C-D831-4770-9E90-390F0105FB71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idx="10"/>
          </p:nvPr>
        </p:nvSpPr>
        <p:spPr>
          <a:xfrm>
            <a:off x="0" y="6643710"/>
            <a:ext cx="9144000" cy="21270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pt-BR" smtClean="0">
                <a:solidFill>
                  <a:schemeClr val="tx1"/>
                </a:solidFill>
              </a:rPr>
              <a:t>GigaCandanga,a REDECOMEP do DF 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 Narrow"/>
        <a:ea typeface=""/>
        <a:cs typeface="DejaVu Sans"/>
      </a:majorFont>
      <a:minorFont>
        <a:latin typeface="Arial"/>
        <a:ea typeface=""/>
        <a:cs typeface="DejaVu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DejaVu San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 Narrow"/>
        <a:ea typeface=""/>
        <a:cs typeface="DejaVu Sans"/>
      </a:majorFont>
      <a:minorFont>
        <a:latin typeface="Arial"/>
        <a:ea typeface=""/>
        <a:cs typeface="DejaVu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DejaVu San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4592</TotalTime>
  <Words>465</Words>
  <Application>Microsoft Office PowerPoint</Application>
  <PresentationFormat>Apresentação na tela (4:3)</PresentationFormat>
  <Paragraphs>143</Paragraphs>
  <Slides>12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Tema do Office</vt:lpstr>
      <vt:lpstr>1_Personalizar design</vt:lpstr>
      <vt:lpstr>1_Tema do Office</vt:lpstr>
      <vt:lpstr>Personalizar design</vt:lpstr>
      <vt:lpstr>Apresentação do PowerPoint</vt:lpstr>
      <vt:lpstr>Estrutura Institucional</vt:lpstr>
      <vt:lpstr>Histórico</vt:lpstr>
      <vt:lpstr>Administração</vt:lpstr>
      <vt:lpstr>Compartilhamento de Custos</vt:lpstr>
      <vt:lpstr>Interiorização REDECOMEP-DF</vt:lpstr>
      <vt:lpstr>Interiorização REDECOMEP-DF Etapas e Localidades</vt:lpstr>
      <vt:lpstr>Apresentação do PowerPoint</vt:lpstr>
      <vt:lpstr>Apresentação do PowerPoint</vt:lpstr>
      <vt:lpstr>Apresentação do PowerPoint</vt:lpstr>
      <vt:lpstr>Dificuldades</vt:lpstr>
      <vt:lpstr>Contatos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Visão Geral da Informática</dc:title>
  <dc:creator>Marcelo Ladeira</dc:creator>
  <cp:lastModifiedBy>Wilma</cp:lastModifiedBy>
  <cp:revision>316</cp:revision>
  <cp:lastPrinted>2001-04-16T21:52:01Z</cp:lastPrinted>
  <dcterms:created xsi:type="dcterms:W3CDTF">1999-11-20T17:13:48Z</dcterms:created>
  <dcterms:modified xsi:type="dcterms:W3CDTF">2012-08-14T16:58:49Z</dcterms:modified>
</cp:coreProperties>
</file>